
<file path=[Content_Types].xml><?xml version="1.0" encoding="utf-8"?>
<Types xmlns="http://schemas.openxmlformats.org/package/2006/content-types">
  <Default Extension="CR2" ContentType="image/pn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14"/>
  </p:notesMasterIdLst>
  <p:handoutMasterIdLst>
    <p:handoutMasterId r:id="rId15"/>
  </p:handoutMasterIdLst>
  <p:sldIdLst>
    <p:sldId id="256" r:id="rId2"/>
    <p:sldId id="306" r:id="rId3"/>
    <p:sldId id="293" r:id="rId4"/>
    <p:sldId id="320" r:id="rId5"/>
    <p:sldId id="322" r:id="rId6"/>
    <p:sldId id="323" r:id="rId7"/>
    <p:sldId id="325" r:id="rId8"/>
    <p:sldId id="327" r:id="rId9"/>
    <p:sldId id="326" r:id="rId10"/>
    <p:sldId id="292" r:id="rId11"/>
    <p:sldId id="298" r:id="rId12"/>
    <p:sldId id="299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itchFamily="2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06"/>
            <p14:sldId id="293"/>
            <p14:sldId id="320"/>
            <p14:sldId id="322"/>
            <p14:sldId id="323"/>
            <p14:sldId id="325"/>
            <p14:sldId id="327"/>
            <p14:sldId id="326"/>
            <p14:sldId id="292"/>
            <p14:sldId id="298"/>
            <p14:sldId id="299"/>
          </p14:sldIdLst>
        </p14:section>
        <p14:section name="Elemente des Corporate Design" id="{9B15DDF1-0A1C-4450-A2F2-FA4F67CF33BE}">
          <p14:sldIdLst/>
        </p14:section>
        <p14:section name="Vorlagedatei speichern" id="{94ED62BC-D27E-41F3-AF02-468A869E08D3}">
          <p14:sldIdLst/>
        </p14:section>
        <p14:section name="Hinweise zur Arbeit mit der Präsentationsvorlage" id="{274ED286-D647-4C8E-BE4C-8F6AF0A391F0}">
          <p14:sldIdLst/>
        </p14:section>
        <p14:section name="weitere Beispielseiten mit Inhalten der TU Dresden" id="{AD708181-2670-4EDC-AA8D-5A3C3905AC8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">
          <p15:clr>
            <a:srgbClr val="A4A3A4"/>
          </p15:clr>
        </p15:guide>
        <p15:guide id="2" pos="7222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79"/>
    <a:srgbClr val="C98117"/>
    <a:srgbClr val="CA1616"/>
    <a:srgbClr val="F1F79F"/>
    <a:srgbClr val="009EE0"/>
    <a:srgbClr val="93C356"/>
    <a:srgbClr val="009BA4"/>
    <a:srgbClr val="28618C"/>
    <a:srgbClr val="CBDF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5809" autoAdjust="0"/>
  </p:normalViewPr>
  <p:slideViewPr>
    <p:cSldViewPr snapToGrid="0" snapToObjects="1">
      <p:cViewPr varScale="1">
        <p:scale>
          <a:sx n="109" d="100"/>
          <a:sy n="109" d="100"/>
        </p:scale>
        <p:origin x="1020" y="108"/>
      </p:cViewPr>
      <p:guideLst>
        <p:guide orient="horz" pos="215"/>
        <p:guide pos="722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11.11.2024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132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06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796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 und Validierung einer Simulationsmethodik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Strukturmechanische Analyse der Anbindungsmechanismen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Thermodynamische Wechselwirkungen zwischen Aktor und Verbund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Analyse funktionalisierter FKV mit gradierten Eigenschaftsprofil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Untersuchung der adaptiven FKV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Ableitung von Struktur-Eigenschafts-Beziehungen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Erkenntnisse zu Verformungsgrad / -geschwindigkeit, Schaltfrequenzen und Langzeitverhalten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Ermittlung der Zusammenhänge zwischen textiler Bindung und funktionalen Eigenschaften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trike="sngStrike" dirty="0"/>
              <a:t>Optimierung</a:t>
            </a:r>
            <a:r>
              <a:rPr lang="de-DE" dirty="0"/>
              <a:t> der </a:t>
            </a:r>
            <a:r>
              <a:rPr lang="de-DE" dirty="0" err="1"/>
              <a:t>aktorischen</a:t>
            </a:r>
            <a:r>
              <a:rPr lang="de-DE" dirty="0"/>
              <a:t> Eigenschaften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Verformungen &gt; 40 % durch Verwendung von Strukturgelenken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Verbesserung der Schaltfrequenz z.B. durch Nutzung des </a:t>
            </a:r>
            <a:r>
              <a:rPr lang="de-DE" dirty="0" err="1">
                <a:sym typeface="Wingdings" panose="05000000000000000000" pitchFamily="2" charset="2"/>
              </a:rPr>
              <a:t>Antagonistenprinzips</a:t>
            </a:r>
            <a:r>
              <a:rPr lang="de-DE" dirty="0">
                <a:sym typeface="Wingdings" panose="05000000000000000000" pitchFamily="2" charset="2"/>
              </a:rPr>
              <a:t> (Ziel: 2 Hz)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Definierte wellenartige Bewegungen 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Langzeitstabiles Verhalten (&gt; 10</a:t>
            </a:r>
            <a:r>
              <a:rPr lang="de-DE" baseline="30000" dirty="0">
                <a:sym typeface="Wingdings" panose="05000000000000000000" pitchFamily="2" charset="2"/>
              </a:rPr>
              <a:t>5</a:t>
            </a:r>
            <a:r>
              <a:rPr lang="de-DE" dirty="0">
                <a:sym typeface="Wingdings" panose="05000000000000000000" pitchFamily="2" charset="2"/>
              </a:rPr>
              <a:t> Zyklen) durch optimierte Kraftübertragung u. - </a:t>
            </a:r>
            <a:r>
              <a:rPr lang="de-DE" dirty="0" err="1">
                <a:sym typeface="Wingdings" panose="05000000000000000000" pitchFamily="2" charset="2"/>
              </a:rPr>
              <a:t>entkopplung</a:t>
            </a:r>
            <a:endParaRPr lang="de-DE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104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 und Validierung einer Simulationsmethodik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Strukturmechanische Analyse der Anbindungsmechanismen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Thermodynamische Wechselwirkungen zwischen Aktor und Verbund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Analyse funktionalisierter FKV mit gradierten Eigenschaftsprofil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Untersuchung der adaptiven FKV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Ableitung von Struktur-Eigenschafts-Beziehungen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Erkenntnisse zu Verformungsgrad / -geschwindigkeit, Schaltfrequenzen und Langzeitverhalten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Ermittlung der Zusammenhänge zwischen textiler Bindung und funktionalen Eigenschaften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trike="sngStrike" dirty="0"/>
              <a:t>Optimierung</a:t>
            </a:r>
            <a:r>
              <a:rPr lang="de-DE" dirty="0"/>
              <a:t> der </a:t>
            </a:r>
            <a:r>
              <a:rPr lang="de-DE" dirty="0" err="1"/>
              <a:t>aktorischen</a:t>
            </a:r>
            <a:r>
              <a:rPr lang="de-DE" dirty="0"/>
              <a:t> Eigenschaften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Verformungen &gt; 40 % durch Verwendung von Strukturgelenken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Verbesserung der Schaltfrequenz z.B. durch Nutzung des </a:t>
            </a:r>
            <a:r>
              <a:rPr lang="de-DE" dirty="0" err="1">
                <a:sym typeface="Wingdings" panose="05000000000000000000" pitchFamily="2" charset="2"/>
              </a:rPr>
              <a:t>Antagonistenprinzips</a:t>
            </a:r>
            <a:r>
              <a:rPr lang="de-DE" dirty="0">
                <a:sym typeface="Wingdings" panose="05000000000000000000" pitchFamily="2" charset="2"/>
              </a:rPr>
              <a:t> (Ziel: 2 Hz)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Definierte wellenartige Bewegungen 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Langzeitstabiles Verhalten (&gt; 10</a:t>
            </a:r>
            <a:r>
              <a:rPr lang="de-DE" baseline="30000" dirty="0">
                <a:sym typeface="Wingdings" panose="05000000000000000000" pitchFamily="2" charset="2"/>
              </a:rPr>
              <a:t>5</a:t>
            </a:r>
            <a:r>
              <a:rPr lang="de-DE" dirty="0">
                <a:sym typeface="Wingdings" panose="05000000000000000000" pitchFamily="2" charset="2"/>
              </a:rPr>
              <a:t> Zyklen) durch optimierte Kraftübertragung u. - </a:t>
            </a:r>
            <a:r>
              <a:rPr lang="de-DE" dirty="0" err="1">
                <a:sym typeface="Wingdings" panose="05000000000000000000" pitchFamily="2" charset="2"/>
              </a:rPr>
              <a:t>entkopplung</a:t>
            </a:r>
            <a:endParaRPr lang="de-DE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86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 und Validierung einer Simulationsmethodik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Strukturmechanische Analyse der Anbindungsmechanismen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Thermodynamische Wechselwirkungen zwischen Aktor und Verbund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Analyse funktionalisierter FKV mit gradierten Eigenschaftsprofil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Untersuchung der adaptiven FKV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Ableitung von Struktur-Eigenschafts-Beziehungen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Erkenntnisse zu Verformungsgrad / -geschwindigkeit, Schaltfrequenzen und Langzeitverhalten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Ermittlung der Zusammenhänge zwischen textiler Bindung und funktionalen Eigenschaften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trike="sngStrike" dirty="0"/>
              <a:t>Optimierung</a:t>
            </a:r>
            <a:r>
              <a:rPr lang="de-DE" dirty="0"/>
              <a:t> der </a:t>
            </a:r>
            <a:r>
              <a:rPr lang="de-DE" dirty="0" err="1"/>
              <a:t>aktorischen</a:t>
            </a:r>
            <a:r>
              <a:rPr lang="de-DE" dirty="0"/>
              <a:t> Eigenschaften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Verformungen &gt; 40 % durch Verwendung von Strukturgelenken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Verbesserung der Schaltfrequenz z.B. durch Nutzung des </a:t>
            </a:r>
            <a:r>
              <a:rPr lang="de-DE" dirty="0" err="1">
                <a:sym typeface="Wingdings" panose="05000000000000000000" pitchFamily="2" charset="2"/>
              </a:rPr>
              <a:t>Antagonistenprinzips</a:t>
            </a:r>
            <a:r>
              <a:rPr lang="de-DE" dirty="0">
                <a:sym typeface="Wingdings" panose="05000000000000000000" pitchFamily="2" charset="2"/>
              </a:rPr>
              <a:t> (Ziel: 2 Hz)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Definierte wellenartige Bewegungen 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Langzeitstabiles Verhalten (&gt; 10</a:t>
            </a:r>
            <a:r>
              <a:rPr lang="de-DE" baseline="30000" dirty="0">
                <a:sym typeface="Wingdings" panose="05000000000000000000" pitchFamily="2" charset="2"/>
              </a:rPr>
              <a:t>5</a:t>
            </a:r>
            <a:r>
              <a:rPr lang="de-DE" dirty="0">
                <a:sym typeface="Wingdings" panose="05000000000000000000" pitchFamily="2" charset="2"/>
              </a:rPr>
              <a:t> Zyklen) durch optimierte Kraftübertragung u. - </a:t>
            </a:r>
            <a:r>
              <a:rPr lang="de-DE" dirty="0" err="1">
                <a:sym typeface="Wingdings" panose="05000000000000000000" pitchFamily="2" charset="2"/>
              </a:rPr>
              <a:t>entkopplung</a:t>
            </a:r>
            <a:endParaRPr lang="de-DE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71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 und Validierung einer Simulationsmethodik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Strukturmechanische Analyse der Anbindungsmechanismen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Thermodynamische Wechselwirkungen zwischen Aktor und Verbund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Analyse funktionalisierter FKV mit gradierten Eigenschaftsprofil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Untersuchung der adaptiven FKV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Ableitung von Struktur-Eigenschafts-Beziehungen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Erkenntnisse zu Verformungsgrad / -geschwindigkeit, Schaltfrequenzen und Langzeitverhalten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Ermittlung der Zusammenhänge zwischen textiler Bindung und funktionalen Eigenschaften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trike="sngStrike" dirty="0"/>
              <a:t>Optimierung</a:t>
            </a:r>
            <a:r>
              <a:rPr lang="de-DE" dirty="0"/>
              <a:t> der </a:t>
            </a:r>
            <a:r>
              <a:rPr lang="de-DE" dirty="0" err="1"/>
              <a:t>aktorischen</a:t>
            </a:r>
            <a:r>
              <a:rPr lang="de-DE" dirty="0"/>
              <a:t> Eigenschaften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Verformungen &gt; 40 % durch Verwendung von Strukturgelenken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Verbesserung der Schaltfrequenz z.B. durch Nutzung des </a:t>
            </a:r>
            <a:r>
              <a:rPr lang="de-DE" dirty="0" err="1">
                <a:sym typeface="Wingdings" panose="05000000000000000000" pitchFamily="2" charset="2"/>
              </a:rPr>
              <a:t>Antagonistenprinzips</a:t>
            </a:r>
            <a:r>
              <a:rPr lang="de-DE" dirty="0">
                <a:sym typeface="Wingdings" panose="05000000000000000000" pitchFamily="2" charset="2"/>
              </a:rPr>
              <a:t> (Ziel: 2 Hz)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Definierte wellenartige Bewegungen 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Langzeitstabiles Verhalten (&gt; 10</a:t>
            </a:r>
            <a:r>
              <a:rPr lang="de-DE" baseline="30000" dirty="0">
                <a:sym typeface="Wingdings" panose="05000000000000000000" pitchFamily="2" charset="2"/>
              </a:rPr>
              <a:t>5</a:t>
            </a:r>
            <a:r>
              <a:rPr lang="de-DE" dirty="0">
                <a:sym typeface="Wingdings" panose="05000000000000000000" pitchFamily="2" charset="2"/>
              </a:rPr>
              <a:t> Zyklen) durch optimierte Kraftübertragung u. - </a:t>
            </a:r>
            <a:r>
              <a:rPr lang="de-DE" dirty="0" err="1">
                <a:sym typeface="Wingdings" panose="05000000000000000000" pitchFamily="2" charset="2"/>
              </a:rPr>
              <a:t>entkopplung</a:t>
            </a:r>
            <a:endParaRPr lang="de-DE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577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 und Validierung einer Simulationsmethodik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Strukturmechanische Analyse der Anbindungsmechanismen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Thermodynamische Wechselwirkungen zwischen Aktor und Verbund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Analyse funktionalisierter FKV mit gradierten Eigenschaftsprofil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Untersuchung der adaptiven FKV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Ableitung von Struktur-Eigenschafts-Beziehungen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Erkenntnisse zu Verformungsgrad / -geschwindigkeit, Schaltfrequenzen und Langzeitverhalten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Ermittlung der Zusammenhänge zwischen textiler Bindung und funktionalen Eigenschaften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trike="sngStrike" dirty="0"/>
              <a:t>Optimierung</a:t>
            </a:r>
            <a:r>
              <a:rPr lang="de-DE" dirty="0"/>
              <a:t> der </a:t>
            </a:r>
            <a:r>
              <a:rPr lang="de-DE" dirty="0" err="1"/>
              <a:t>aktorischen</a:t>
            </a:r>
            <a:r>
              <a:rPr lang="de-DE" dirty="0"/>
              <a:t> Eigenschaften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Verformungen &gt; 40 % durch Verwendung von Strukturgelenken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Verbesserung der Schaltfrequenz z.B. durch Nutzung des </a:t>
            </a:r>
            <a:r>
              <a:rPr lang="de-DE" dirty="0" err="1">
                <a:sym typeface="Wingdings" panose="05000000000000000000" pitchFamily="2" charset="2"/>
              </a:rPr>
              <a:t>Antagonistenprinzips</a:t>
            </a:r>
            <a:r>
              <a:rPr lang="de-DE" dirty="0">
                <a:sym typeface="Wingdings" panose="05000000000000000000" pitchFamily="2" charset="2"/>
              </a:rPr>
              <a:t> (Ziel: 2 Hz)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Definierte wellenartige Bewegungen 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Langzeitstabiles Verhalten (&gt; 10</a:t>
            </a:r>
            <a:r>
              <a:rPr lang="de-DE" baseline="30000" dirty="0">
                <a:sym typeface="Wingdings" panose="05000000000000000000" pitchFamily="2" charset="2"/>
              </a:rPr>
              <a:t>5</a:t>
            </a:r>
            <a:r>
              <a:rPr lang="de-DE" dirty="0">
                <a:sym typeface="Wingdings" panose="05000000000000000000" pitchFamily="2" charset="2"/>
              </a:rPr>
              <a:t> Zyklen) durch optimierte Kraftübertragung u. - </a:t>
            </a:r>
            <a:r>
              <a:rPr lang="de-DE" dirty="0" err="1">
                <a:sym typeface="Wingdings" panose="05000000000000000000" pitchFamily="2" charset="2"/>
              </a:rPr>
              <a:t>entkopplung</a:t>
            </a:r>
            <a:endParaRPr lang="de-DE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90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 und Validierung einer Simulationsmethodik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Strukturmechanische Analyse der Anbindungsmechanismen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Thermodynamische Wechselwirkungen zwischen Aktor und Verbund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Analyse funktionalisierter FKV mit gradierten Eigenschaftsprofil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Untersuchung der adaptiven FKV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Ableitung von Struktur-Eigenschafts-Beziehungen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Erkenntnisse zu Verformungsgrad / -geschwindigkeit, Schaltfrequenzen und Langzeitverhalten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Ermittlung der Zusammenhänge zwischen textiler Bindung und funktionalen Eigenschaften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trike="sngStrike" dirty="0"/>
              <a:t>Optimierung</a:t>
            </a:r>
            <a:r>
              <a:rPr lang="de-DE" dirty="0"/>
              <a:t> der </a:t>
            </a:r>
            <a:r>
              <a:rPr lang="de-DE" dirty="0" err="1"/>
              <a:t>aktorischen</a:t>
            </a:r>
            <a:r>
              <a:rPr lang="de-DE" dirty="0"/>
              <a:t> Eigenschaften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Verformungen &gt; 40 % durch Verwendung von Strukturgelenken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Verbesserung der Schaltfrequenz z.B. durch Nutzung des </a:t>
            </a:r>
            <a:r>
              <a:rPr lang="de-DE" dirty="0" err="1">
                <a:sym typeface="Wingdings" panose="05000000000000000000" pitchFamily="2" charset="2"/>
              </a:rPr>
              <a:t>Antagonistenprinzips</a:t>
            </a:r>
            <a:r>
              <a:rPr lang="de-DE" dirty="0">
                <a:sym typeface="Wingdings" panose="05000000000000000000" pitchFamily="2" charset="2"/>
              </a:rPr>
              <a:t> (Ziel: 2 Hz)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Definierte wellenartige Bewegungen </a:t>
            </a:r>
          </a:p>
          <a:p>
            <a:pPr marL="681692" lvl="1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Langzeitstabiles Verhalten (&gt; 10</a:t>
            </a:r>
            <a:r>
              <a:rPr lang="de-DE" baseline="30000" dirty="0">
                <a:sym typeface="Wingdings" panose="05000000000000000000" pitchFamily="2" charset="2"/>
              </a:rPr>
              <a:t>5</a:t>
            </a:r>
            <a:r>
              <a:rPr lang="de-DE" dirty="0">
                <a:sym typeface="Wingdings" panose="05000000000000000000" pitchFamily="2" charset="2"/>
              </a:rPr>
              <a:t> Zyklen) durch optimierte Kraftübertragung u. - </a:t>
            </a:r>
            <a:r>
              <a:rPr lang="de-DE" dirty="0" err="1">
                <a:sym typeface="Wingdings" panose="05000000000000000000" pitchFamily="2" charset="2"/>
              </a:rPr>
              <a:t>entkopplung</a:t>
            </a:r>
            <a:endParaRPr lang="de-DE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423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3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5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69332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2300" y="1773238"/>
            <a:ext cx="10944000" cy="42481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377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142665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9534"/>
          <a:stretch/>
        </p:blipFill>
        <p:spPr bwMode="auto">
          <a:xfrm>
            <a:off x="-1" y="1204913"/>
            <a:ext cx="12192001" cy="570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grpSp>
        <p:nvGrpSpPr>
          <p:cNvPr id="5" name="Gruppieren 4"/>
          <p:cNvGrpSpPr/>
          <p:nvPr userDrawn="1"/>
        </p:nvGrpSpPr>
        <p:grpSpPr>
          <a:xfrm>
            <a:off x="0" y="1032113"/>
            <a:ext cx="12192000" cy="172800"/>
            <a:chOff x="0" y="1032113"/>
            <a:chExt cx="12192000" cy="172800"/>
          </a:xfrm>
        </p:grpSpPr>
        <p:sp>
          <p:nvSpPr>
            <p:cNvPr id="13" name="Rechteck 12"/>
            <p:cNvSpPr/>
            <p:nvPr/>
          </p:nvSpPr>
          <p:spPr>
            <a:xfrm>
              <a:off x="0" y="1032113"/>
              <a:ext cx="12192000" cy="172800"/>
            </a:xfrm>
            <a:prstGeom prst="rect">
              <a:avLst/>
            </a:prstGeom>
            <a:gradFill>
              <a:gsLst>
                <a:gs pos="14000">
                  <a:schemeClr val="tx2"/>
                </a:gs>
                <a:gs pos="100000">
                  <a:schemeClr val="accent2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0" y="1032113"/>
              <a:ext cx="12192000" cy="172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6905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8968"/>
          <a:stretch/>
        </p:blipFill>
        <p:spPr bwMode="auto">
          <a:xfrm>
            <a:off x="-1" y="1196976"/>
            <a:ext cx="12192001" cy="56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2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34943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3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88630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Karl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Kopelmann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Projektvorstellung – IGF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Gruppenbesprechung SMA,  27.09.2023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03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895" y="6336348"/>
            <a:ext cx="1052504" cy="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1" r:id="rId11"/>
    <p:sldLayoutId id="2147483902" r:id="rId12"/>
    <p:sldLayoutId id="2147483903" r:id="rId13"/>
    <p:sldLayoutId id="2147483906" r:id="rId14"/>
    <p:sldLayoutId id="2147483907" r:id="rId15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CR2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2800" b="1" dirty="0"/>
              <a:t>Projektvorstellung – </a:t>
            </a:r>
            <a:r>
              <a:rPr lang="de-DE" sz="2800" b="1" dirty="0" err="1"/>
              <a:t>MeMo</a:t>
            </a:r>
            <a:endParaRPr lang="de-DE" sz="2800" b="1" dirty="0"/>
          </a:p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4" y="3199716"/>
            <a:ext cx="10864441" cy="972108"/>
          </a:xfrm>
        </p:spPr>
        <p:txBody>
          <a:bodyPr/>
          <a:lstStyle/>
          <a:p>
            <a:r>
              <a:rPr lang="de-DE" sz="2000" b="0" dirty="0"/>
              <a:t>Entwicklung eines fasersensorbasierten ganzheitlichen echtzeitfähigen Textil-Membran-Monitoring-Systems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874714" y="4494775"/>
            <a:ext cx="10438871" cy="1496722"/>
          </a:xfrm>
        </p:spPr>
        <p:txBody>
          <a:bodyPr/>
          <a:lstStyle/>
          <a:p>
            <a:r>
              <a:rPr lang="de-DE" dirty="0"/>
              <a:t>Fördermittelgeber:		BMWK</a:t>
            </a:r>
          </a:p>
          <a:p>
            <a:r>
              <a:rPr lang="de-DE" dirty="0"/>
              <a:t>Projektleiter:		Univ.-Prof. Dr.-Ing. habil. Chokri Cherif</a:t>
            </a:r>
          </a:p>
          <a:p>
            <a:r>
              <a:rPr lang="de-DE" dirty="0"/>
              <a:t>Wiss. Projektbearbeiter:	Karl Kopelmann, Tobias Lang, FBT</a:t>
            </a:r>
          </a:p>
          <a:p>
            <a:r>
              <a:rPr lang="de-DE" dirty="0"/>
              <a:t>Laufzeit: 			12/2022 – 11/2024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874713" y="4133741"/>
            <a:ext cx="9900572" cy="34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>
            <a:off x="874713" y="3078717"/>
            <a:ext cx="9900572" cy="34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961691" y="3666522"/>
            <a:ext cx="10642599" cy="972108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1961691" y="4152576"/>
            <a:ext cx="82629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7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Gliederung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29" name="Gerader Verbinder 28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rgbClr val="000000"/>
            </a:solidFill>
            <a:prstDash val="solid"/>
          </a:ln>
          <a:effectLst/>
        </p:spPr>
      </p:cxnSp>
      <p:sp>
        <p:nvSpPr>
          <p:cNvPr id="3" name="Rechteck 2"/>
          <p:cNvSpPr/>
          <p:nvPr/>
        </p:nvSpPr>
        <p:spPr>
          <a:xfrm>
            <a:off x="874711" y="1581983"/>
            <a:ext cx="1094901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000" lvl="1" indent="-324000" defTabSz="914400">
              <a:spcBef>
                <a:spcPct val="70000"/>
              </a:spcBef>
              <a:spcAft>
                <a:spcPct val="20000"/>
              </a:spcAft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b="1" dirty="0">
                <a:solidFill>
                  <a:srgbClr val="00305E"/>
                </a:solidFill>
                <a:latin typeface="Open Sans" panose="020B0606030504020204" pitchFamily="34" charset="0"/>
              </a:rPr>
              <a:t>Ausgangssituation / Problemstellung / Motivation</a:t>
            </a:r>
          </a:p>
          <a:p>
            <a:pPr marL="396000" lvl="1" indent="-324000" defTabSz="914400">
              <a:spcBef>
                <a:spcPct val="70000"/>
              </a:spcBef>
              <a:spcAft>
                <a:spcPct val="20000"/>
              </a:spcAft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b="1" dirty="0">
                <a:solidFill>
                  <a:srgbClr val="00305E"/>
                </a:solidFill>
                <a:latin typeface="Open Sans" panose="020B0606030504020204" pitchFamily="34" charset="0"/>
              </a:rPr>
              <a:t>Grundprinzip</a:t>
            </a:r>
          </a:p>
          <a:p>
            <a:pPr marL="396000" lvl="1" indent="-324000" defTabSz="914400">
              <a:spcBef>
                <a:spcPct val="70000"/>
              </a:spcBef>
              <a:spcAft>
                <a:spcPct val="20000"/>
              </a:spcAft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b="1" dirty="0">
                <a:solidFill>
                  <a:srgbClr val="00305E"/>
                </a:solidFill>
                <a:latin typeface="Open Sans" panose="020B0606030504020204" pitchFamily="34" charset="0"/>
              </a:rPr>
              <a:t>Lösungsweg / Arbeitsschritte</a:t>
            </a:r>
          </a:p>
          <a:p>
            <a:pPr marL="396000" lvl="1" indent="-324000" defTabSz="914400">
              <a:spcBef>
                <a:spcPct val="70000"/>
              </a:spcBef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b="1" dirty="0">
                <a:solidFill>
                  <a:srgbClr val="00305E"/>
                </a:solidFill>
                <a:latin typeface="Open Sans" panose="020B0606030504020204" pitchFamily="34" charset="0"/>
              </a:rPr>
              <a:t>Ergebnisse</a:t>
            </a:r>
          </a:p>
          <a:p>
            <a:pPr marL="396000" lvl="1" indent="-324000" defTabSz="914400">
              <a:spcBef>
                <a:spcPct val="70000"/>
              </a:spcBef>
              <a:buFontTx/>
              <a:buAutoNum type="arabicPeriod"/>
              <a:tabLst>
                <a:tab pos="357188" algn="l"/>
              </a:tabLst>
            </a:pPr>
            <a:r>
              <a:rPr lang="de-DE" altLang="de-DE" sz="2000" b="1" dirty="0">
                <a:solidFill>
                  <a:srgbClr val="00305E"/>
                </a:solidFill>
                <a:latin typeface="Open Sans" panose="020B0606030504020204" pitchFamily="34" charset="0"/>
              </a:rPr>
              <a:t>Zusammenfassung und weitere Vorgehensweise</a:t>
            </a:r>
          </a:p>
          <a:p>
            <a:pPr marL="396000" lvl="1" indent="-324000" defTabSz="914400">
              <a:spcBef>
                <a:spcPct val="70000"/>
              </a:spcBef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b="1" dirty="0">
                <a:solidFill>
                  <a:srgbClr val="00305E"/>
                </a:solidFill>
                <a:latin typeface="Open Sans" panose="020B0606030504020204" pitchFamily="34" charset="0"/>
              </a:rPr>
              <a:t>Geplante Veröffentlichungen und Vorträge</a:t>
            </a:r>
          </a:p>
          <a:p>
            <a:pPr marL="396000" lvl="1" indent="-324000" defTabSz="914400">
              <a:spcBef>
                <a:spcPct val="70000"/>
              </a:spcBef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b="1" dirty="0">
                <a:solidFill>
                  <a:srgbClr val="00305E"/>
                </a:solidFill>
                <a:latin typeface="Open Sans" panose="020B0606030504020204" pitchFamily="34" charset="0"/>
              </a:rPr>
              <a:t>Studentische Arbeiten</a:t>
            </a:r>
          </a:p>
        </p:txBody>
      </p:sp>
    </p:spTree>
    <p:extLst>
      <p:ext uri="{BB962C8B-B14F-4D97-AF65-F5344CB8AC3E}">
        <p14:creationId xmlns:p14="http://schemas.microsoft.com/office/powerpoint/2010/main" val="66219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Aktueller Projektstand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Übersicht Zeitplan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22" name="Gerader Verbinder 121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chemeClr val="tx1"/>
            </a:solidFill>
            <a:prstDash val="solid"/>
          </a:ln>
          <a:effectLst/>
        </p:spPr>
      </p:cxn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855448"/>
              </p:ext>
            </p:extLst>
          </p:nvPr>
        </p:nvGraphicFramePr>
        <p:xfrm>
          <a:off x="622297" y="1738525"/>
          <a:ext cx="10872000" cy="3670469"/>
        </p:xfrm>
        <a:graphic>
          <a:graphicData uri="http://schemas.openxmlformats.org/drawingml/2006/table">
            <a:tbl>
              <a:tblPr firstRow="1" firstCol="1" bandRow="1"/>
              <a:tblGrid>
                <a:gridCol w="360000">
                  <a:extLst>
                    <a:ext uri="{9D8B030D-6E8A-4147-A177-3AD203B41FA5}">
                      <a16:colId xmlns:a16="http://schemas.microsoft.com/office/drawing/2014/main" val="3079820261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74303349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00005050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96283295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1881311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9646788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86417074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97156115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00643843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530571244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9772012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96510255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32709754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22204174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72169131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54172078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64744350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064019353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48770490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70116039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1961793322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728471398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97258012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274557230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63606153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3131354820"/>
                    </a:ext>
                  </a:extLst>
                </a:gridCol>
              </a:tblGrid>
              <a:tr h="333679">
                <a:tc gridSpan="2"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Arbeitspakete</a:t>
                      </a: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III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IV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VII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VIII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431969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Präzisierung</a:t>
                      </a:r>
                      <a:r>
                        <a:rPr lang="de-DE" sz="12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der Anforderungen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33318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FEM-Analysen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87664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3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Entwicklung fadenförmiger</a:t>
                      </a:r>
                      <a:r>
                        <a:rPr lang="de-DE" sz="12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Sensoren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highlight>
                            <a:srgbClr val="00FFFF"/>
                          </a:highlight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95429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4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Entwicklung funktionalisierter Textilien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196109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5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Verbindungstechnik</a:t>
                      </a:r>
                      <a:r>
                        <a:rPr lang="de-DE" sz="12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und Beschichtung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862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6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Charakterisierung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14057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7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Entwicklung echtzeitfähiger Algorithmen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017274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8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Funktionsdemonstrator</a:t>
                      </a:r>
                      <a:r>
                        <a:rPr lang="de-DE" sz="12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: Realisierung/Erprobung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634485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9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Wirtschaftlichkeitsanalyse</a:t>
                      </a:r>
                      <a:r>
                        <a:rPr lang="de-DE" sz="12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/Verfahrensanweisung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086869"/>
                  </a:ext>
                </a:extLst>
              </a:tr>
              <a:tr h="333679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10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Berichtlegung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2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2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552876"/>
                  </a:ext>
                </a:extLst>
              </a:tr>
            </a:tbl>
          </a:graphicData>
        </a:graphic>
      </p:graphicFrame>
      <p:sp>
        <p:nvSpPr>
          <p:cNvPr id="30" name="Rechteck 29"/>
          <p:cNvSpPr/>
          <p:nvPr/>
        </p:nvSpPr>
        <p:spPr>
          <a:xfrm>
            <a:off x="11053980" y="2079320"/>
            <a:ext cx="45719" cy="3329674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10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Projektdaten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22" name="Gerader Verbinder 121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chemeClr val="tx1"/>
            </a:solidFill>
            <a:prstDash val="solid"/>
          </a:ln>
          <a:effectLst/>
        </p:spPr>
      </p:cxn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622300" y="1484313"/>
            <a:ext cx="10944000" cy="4344987"/>
          </a:xfrm>
        </p:spPr>
        <p:txBody>
          <a:bodyPr/>
          <a:lstStyle/>
          <a:p>
            <a:r>
              <a:rPr lang="de-DE" sz="2000" dirty="0"/>
              <a:t>Förderprogramm:			IGF</a:t>
            </a:r>
          </a:p>
          <a:p>
            <a:r>
              <a:rPr lang="de-DE" sz="2000" dirty="0"/>
              <a:t>Gesamte Laufzeit :			01.12.2022 – 30.11.2024			</a:t>
            </a:r>
            <a:br>
              <a:rPr lang="de-DE" sz="2000" dirty="0"/>
            </a:br>
            <a:r>
              <a:rPr lang="de-DE" sz="2000" dirty="0"/>
              <a:t>		</a:t>
            </a:r>
          </a:p>
          <a:p>
            <a:r>
              <a:rPr lang="de-DE" sz="2000" dirty="0"/>
              <a:t>Fördersumme:	insgesamt:		253.179,45 €</a:t>
            </a:r>
          </a:p>
          <a:p>
            <a:endParaRPr lang="de-DE" sz="2000" dirty="0"/>
          </a:p>
          <a:p>
            <a:r>
              <a:rPr lang="de-DE" sz="2000" dirty="0"/>
              <a:t>Projektleitung:				Univ.-Prof. Dr.-Ing. habil. Dipl.-Wirt. Ing. Chokri Cherif</a:t>
            </a:r>
          </a:p>
          <a:p>
            <a:r>
              <a:rPr lang="de-DE" sz="2000" dirty="0"/>
              <a:t>					</a:t>
            </a:r>
          </a:p>
          <a:p>
            <a:r>
              <a:rPr lang="de-DE" sz="2000" dirty="0"/>
              <a:t>Wissenschaftliche Bearbeitung:	Karl Kopelmann, </a:t>
            </a:r>
            <a:r>
              <a:rPr lang="de-DE" sz="2000"/>
              <a:t>Tobias Lang, FBT</a:t>
            </a:r>
            <a:endParaRPr lang="de-DE" sz="2000" dirty="0"/>
          </a:p>
          <a:p>
            <a:endParaRPr lang="de-DE" sz="2000" dirty="0"/>
          </a:p>
          <a:p>
            <a:r>
              <a:rPr lang="de-DE" sz="2000" dirty="0"/>
              <a:t>Studentische Hilfskräfte:		-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675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Problemstellung und Motivation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Bedarf nach Methoden</a:t>
            </a:r>
            <a:r>
              <a:rPr kumimoji="0" lang="de-DE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zur Auslegung und Produktion von adaptiven FKV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22" name="Gerader Verbinder 121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chemeClr val="tx1"/>
            </a:solidFill>
            <a:prstDash val="solid"/>
          </a:ln>
          <a:effectLst/>
        </p:spPr>
      </p:cxn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507300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Bedarf nach </a:t>
            </a:r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Monitoring in vielen Anwendungen für textile Membranen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oft inhomogene komplexe Belastungsszenarien, z.B. durch Witterungseinflüsse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Standzeiten oft nicht erreichbar aufgrund mangelnder Überprüfungen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874712" y="3075849"/>
            <a:ext cx="5792008" cy="2753451"/>
            <a:chOff x="1169072" y="2933308"/>
            <a:chExt cx="5792008" cy="2753451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785" y="3455045"/>
              <a:ext cx="5579295" cy="2231714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 rot="16200000">
              <a:off x="5060" y="4097320"/>
              <a:ext cx="2753451" cy="425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Quelle: Land und Forst 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6831669" y="1803054"/>
            <a:ext cx="4734631" cy="3255502"/>
            <a:chOff x="6831669" y="1803054"/>
            <a:chExt cx="4734631" cy="3255502"/>
          </a:xfrm>
        </p:grpSpPr>
        <p:sp>
          <p:nvSpPr>
            <p:cNvPr id="20" name="Textfeld 19"/>
            <p:cNvSpPr txBox="1"/>
            <p:nvPr/>
          </p:nvSpPr>
          <p:spPr>
            <a:xfrm rot="16200000">
              <a:off x="5467231" y="3167492"/>
              <a:ext cx="3255501" cy="526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Quelle: Sächsische.de </a:t>
              </a:r>
            </a:p>
          </p:txBody>
        </p:sp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679" y="2057475"/>
              <a:ext cx="4501621" cy="3001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31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Projektziel</a:t>
            </a:r>
            <a:br>
              <a:rPr lang="de-DE" dirty="0"/>
            </a:br>
            <a:r>
              <a:rPr lang="de-DE" sz="2000" b="0" dirty="0"/>
              <a:t>Konzept und Lösungsweg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7768248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Umfassende Analyse mehrachsiger Belastungszustände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Anpassung textiler </a:t>
            </a:r>
            <a:r>
              <a:rPr lang="de-DE" dirty="0" err="1"/>
              <a:t>resistiver</a:t>
            </a:r>
            <a:r>
              <a:rPr lang="de-DE" dirty="0"/>
              <a:t> Dehnungssensoren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Implementieren neuronaler Netze: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Übertragung von diskreten Messwertänderungen zu lokalen Dehnungskennwerten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Echtzeitübertragung der lokalen Dehnungskennwerte auf vollflächige Spannungskennwerte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Ausgabe des vollflächigen Spannungszustandes der Membran in Echtzeit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Erarbeiten von Konzepten für universelle Anwendbarkeit der Methodik (Zerlegung in geometrische Substrukturen)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Funktionsnachweis anhand eines Demonstrators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3" t="16045" r="19217" b="17232"/>
          <a:stretch/>
        </p:blipFill>
        <p:spPr>
          <a:xfrm>
            <a:off x="9018741" y="1484313"/>
            <a:ext cx="2547560" cy="187519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1"/>
          <a:stretch/>
        </p:blipFill>
        <p:spPr>
          <a:xfrm>
            <a:off x="8642959" y="3669395"/>
            <a:ext cx="2210844" cy="21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6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Aktueller Projektstand</a:t>
            </a:r>
            <a:br>
              <a:rPr lang="de-DE" dirty="0"/>
            </a:br>
            <a:r>
              <a:rPr lang="de-DE" sz="2000" b="0" dirty="0"/>
              <a:t>Funktionsdemonstrator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10691589" cy="4344987"/>
          </a:xfrm>
        </p:spPr>
        <p:txBody>
          <a:bodyPr/>
          <a:lstStyle/>
          <a:p>
            <a:r>
              <a:rPr lang="de-DE" b="1" dirty="0"/>
              <a:t>Fadenförmige Sensoren: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Messbereich Dehnung: 0 – 10 %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Material: </a:t>
            </a:r>
            <a:r>
              <a:rPr lang="de-DE" dirty="0" err="1"/>
              <a:t>besilbertes</a:t>
            </a:r>
            <a:r>
              <a:rPr lang="de-DE" dirty="0"/>
              <a:t> Polyamid, </a:t>
            </a:r>
            <a:r>
              <a:rPr lang="de-DE" dirty="0" err="1"/>
              <a:t>Isaohm</a:t>
            </a:r>
            <a:r>
              <a:rPr lang="de-DE" dirty="0"/>
              <a:t>, pseudoelastische Formgedächtnislegierungen</a:t>
            </a:r>
          </a:p>
          <a:p>
            <a:r>
              <a:rPr lang="de-DE" b="1" dirty="0"/>
              <a:t>Membran: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Ein- oder zweilagiges Gewebe aus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Beschichtung mit PVC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Maximale Dickenabweichung durch Sensor von 0,2 mm</a:t>
            </a:r>
          </a:p>
          <a:p>
            <a:r>
              <a:rPr lang="de-DE" b="1" dirty="0"/>
              <a:t>Sensorsystem: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Ortauflösungsvermögen: 100 Spannungswerte /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Echtzeitfähigkeit: Informationsgenerierung jede Sekunde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Genauigkeit: max. 5 % Abweichung zu Ergebnissen der Simulation</a:t>
            </a:r>
          </a:p>
        </p:txBody>
      </p:sp>
    </p:spTree>
    <p:extLst>
      <p:ext uri="{BB962C8B-B14F-4D97-AF65-F5344CB8AC3E}">
        <p14:creationId xmlns:p14="http://schemas.microsoft.com/office/powerpoint/2010/main" val="1940743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Aktueller Projektstand</a:t>
            </a:r>
            <a:br>
              <a:rPr lang="de-DE" dirty="0"/>
            </a:br>
            <a:r>
              <a:rPr lang="de-DE" sz="2000" b="0" dirty="0"/>
              <a:t>AP3: Entwicklung fadenförmiger Sensoren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5375778" cy="4344987"/>
          </a:xfrm>
        </p:spPr>
        <p:txBody>
          <a:bodyPr/>
          <a:lstStyle/>
          <a:p>
            <a:r>
              <a:rPr lang="de-DE" b="1" dirty="0"/>
              <a:t>Materialauswahl: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besilbertes</a:t>
            </a:r>
            <a:r>
              <a:rPr lang="de-DE" dirty="0"/>
              <a:t> Polyamid 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schlecht </a:t>
            </a:r>
            <a:r>
              <a:rPr lang="de-DE" dirty="0" err="1"/>
              <a:t>verarbeitbar</a:t>
            </a:r>
            <a:r>
              <a:rPr lang="de-DE" dirty="0"/>
              <a:t> (HF-Schweißen)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Isaohm</a:t>
            </a: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Geringe Dehnung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Pseudoelastische Formgedächtnislegierungen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b="1" dirty="0"/>
              <a:t>Hohe Dehnung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b="1" dirty="0"/>
              <a:t>Hohe Sensitivität 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b="1" dirty="0"/>
              <a:t>Geringe Ermüdung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658" y="1966312"/>
            <a:ext cx="4994641" cy="338098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584644" y="5347300"/>
            <a:ext cx="2968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Zyklen: 	</a:t>
            </a:r>
            <a:r>
              <a:rPr lang="de-DE" sz="1200" b="1" dirty="0">
                <a:solidFill>
                  <a:srgbClr val="0070C0"/>
                </a:solidFill>
              </a:rPr>
              <a:t>-</a:t>
            </a:r>
            <a:r>
              <a:rPr lang="de-DE" sz="1200" dirty="0"/>
              <a:t> 10 	</a:t>
            </a:r>
            <a:r>
              <a:rPr lang="de-DE" sz="1200" b="1" dirty="0">
                <a:solidFill>
                  <a:srgbClr val="FF0000"/>
                </a:solidFill>
              </a:rPr>
              <a:t>-</a:t>
            </a:r>
            <a:r>
              <a:rPr lang="de-DE" sz="1200" dirty="0"/>
              <a:t> 100</a:t>
            </a:r>
          </a:p>
        </p:txBody>
      </p:sp>
      <p:sp>
        <p:nvSpPr>
          <p:cNvPr id="8" name="Textfeld 7"/>
          <p:cNvSpPr txBox="1"/>
          <p:nvPr/>
        </p:nvSpPr>
        <p:spPr>
          <a:xfrm rot="16200000">
            <a:off x="10262612" y="3742178"/>
            <a:ext cx="23611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Quelle: Fraunhofer IWU</a:t>
            </a:r>
          </a:p>
        </p:txBody>
      </p:sp>
    </p:spTree>
    <p:extLst>
      <p:ext uri="{BB962C8B-B14F-4D97-AF65-F5344CB8AC3E}">
        <p14:creationId xmlns:p14="http://schemas.microsoft.com/office/powerpoint/2010/main" val="175809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Aktueller Projektstand</a:t>
            </a:r>
            <a:br>
              <a:rPr lang="de-DE" dirty="0"/>
            </a:br>
            <a:r>
              <a:rPr lang="de-DE" sz="2000" b="0" dirty="0"/>
              <a:t>Entwicklung echtzeitfähiger Algorithmen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3108306-3CDB-4C3E-8552-40F552BD56F3}"/>
              </a:ext>
            </a:extLst>
          </p:cNvPr>
          <p:cNvSpPr txBox="1"/>
          <p:nvPr/>
        </p:nvSpPr>
        <p:spPr>
          <a:xfrm>
            <a:off x="508196" y="1354015"/>
            <a:ext cx="661650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Ermittlung von Lasteinleitungspunkten über gesamter Membranfläche durch Input diskreter Anzahl an Sensorwerten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Umsetzung über Regressives KI Modell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D5373414-B418-46BD-85DA-670F1D79C70F}"/>
              </a:ext>
            </a:extLst>
          </p:cNvPr>
          <p:cNvSpPr txBox="1"/>
          <p:nvPr/>
        </p:nvSpPr>
        <p:spPr>
          <a:xfrm>
            <a:off x="10159043" y="4273363"/>
            <a:ext cx="80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x</a:t>
            </a:r>
            <a:endParaRPr lang="de-DE" sz="2000" dirty="0">
              <a:solidFill>
                <a:schemeClr val="accent4"/>
              </a:solidFill>
            </a:endParaRP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E2AF4B03-71F9-400D-B0BA-B25254987265}"/>
              </a:ext>
            </a:extLst>
          </p:cNvPr>
          <p:cNvGrpSpPr/>
          <p:nvPr/>
        </p:nvGrpSpPr>
        <p:grpSpPr>
          <a:xfrm>
            <a:off x="7341365" y="1649823"/>
            <a:ext cx="4366674" cy="4372422"/>
            <a:chOff x="589547" y="548999"/>
            <a:chExt cx="5760000" cy="5767582"/>
          </a:xfrm>
        </p:grpSpPr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03699C54-8596-4DAF-A7F3-5CFCC170091B}"/>
                </a:ext>
              </a:extLst>
            </p:cNvPr>
            <p:cNvSpPr/>
            <p:nvPr/>
          </p:nvSpPr>
          <p:spPr>
            <a:xfrm>
              <a:off x="589547" y="549000"/>
              <a:ext cx="5760000" cy="57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BE7DF73E-A6DE-42A2-89C7-557379AD5513}"/>
                </a:ext>
              </a:extLst>
            </p:cNvPr>
            <p:cNvSpPr txBox="1"/>
            <p:nvPr/>
          </p:nvSpPr>
          <p:spPr>
            <a:xfrm>
              <a:off x="3123900" y="2956792"/>
              <a:ext cx="1004637" cy="3922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accent4"/>
                  </a:solidFill>
                </a:rPr>
                <a:t>y</a:t>
              </a:r>
              <a:endParaRPr lang="de-DE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71434C32-835F-4B19-A673-7752F6AD6F49}"/>
                </a:ext>
              </a:extLst>
            </p:cNvPr>
            <p:cNvCxnSpPr>
              <a:cxnSpLocks/>
            </p:cNvCxnSpPr>
            <p:nvPr/>
          </p:nvCxnSpPr>
          <p:spPr>
            <a:xfrm>
              <a:off x="589547" y="5582653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9CE09922-30DB-4386-BD17-F8268B93297B}"/>
                </a:ext>
              </a:extLst>
            </p:cNvPr>
            <p:cNvCxnSpPr>
              <a:cxnSpLocks/>
            </p:cNvCxnSpPr>
            <p:nvPr/>
          </p:nvCxnSpPr>
          <p:spPr>
            <a:xfrm>
              <a:off x="589547" y="1337510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0D375C8-4DE4-470A-B841-ACC0FB2FC573}"/>
                </a:ext>
              </a:extLst>
            </p:cNvPr>
            <p:cNvCxnSpPr>
              <a:cxnSpLocks/>
            </p:cNvCxnSpPr>
            <p:nvPr/>
          </p:nvCxnSpPr>
          <p:spPr>
            <a:xfrm>
              <a:off x="589547" y="3328737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3FFE10F6-E1CC-4235-BEBE-573F03093CB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1490356" y="3436581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D698EAF7-B4E3-4A37-85BE-BCAD0E74866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9235" y="3429000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39AAC155-3F1B-42A0-BFA4-8B9FF96032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650515" y="3428999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56E66C5E-ADEE-4AFD-BD1D-4FBC22AAC46E}"/>
                </a:ext>
              </a:extLst>
            </p:cNvPr>
            <p:cNvCxnSpPr/>
            <p:nvPr/>
          </p:nvCxnSpPr>
          <p:spPr>
            <a:xfrm flipH="1">
              <a:off x="5170515" y="977510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3B586173-03FF-4418-A4EF-C3BED479EA0F}"/>
                </a:ext>
              </a:extLst>
            </p:cNvPr>
            <p:cNvCxnSpPr/>
            <p:nvPr/>
          </p:nvCxnSpPr>
          <p:spPr>
            <a:xfrm flipH="1">
              <a:off x="1029643" y="5229000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AF571B9E-E2A9-4AA9-A824-84C715E1B580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43" y="977510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2E6F188C-57C1-4832-A9C7-A4F48F2BD5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0515" y="5222653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C5DE788C-137B-4997-98F0-87DBC2E08A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0515" y="3328737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2F8597E0-D20F-4069-BECA-C7C5E44928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643" y="3324253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A74ADA25-09B1-4AC6-949A-6841BC8B67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59235" y="1337509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CA3B54C8-54AF-44E9-A1A8-61D6D147133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59234" y="5582653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77A749B-0C78-4BAE-A18D-BA1222CBA09E}"/>
                </a:ext>
              </a:extLst>
            </p:cNvPr>
            <p:cNvSpPr txBox="1"/>
            <p:nvPr/>
          </p:nvSpPr>
          <p:spPr>
            <a:xfrm>
              <a:off x="1410574" y="977509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1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87A1B66C-89D6-4147-BC64-803700B848CD}"/>
                </a:ext>
              </a:extLst>
            </p:cNvPr>
            <p:cNvSpPr txBox="1"/>
            <p:nvPr/>
          </p:nvSpPr>
          <p:spPr>
            <a:xfrm>
              <a:off x="3507256" y="969928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2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D751EEC9-3B44-41FA-A81F-196D93AF25B9}"/>
                </a:ext>
              </a:extLst>
            </p:cNvPr>
            <p:cNvSpPr txBox="1"/>
            <p:nvPr/>
          </p:nvSpPr>
          <p:spPr>
            <a:xfrm>
              <a:off x="5194105" y="977509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3</a:t>
              </a:r>
            </a:p>
          </p:txBody>
        </p: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C0C5C3D9-ACD1-4B08-B002-D20F9DF94D23}"/>
                </a:ext>
              </a:extLst>
            </p:cNvPr>
            <p:cNvSpPr txBox="1"/>
            <p:nvPr/>
          </p:nvSpPr>
          <p:spPr>
            <a:xfrm>
              <a:off x="1410573" y="2966515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4</a:t>
              </a:r>
            </a:p>
          </p:txBody>
        </p: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106033E-5945-4817-8C40-A02D11363B23}"/>
                </a:ext>
              </a:extLst>
            </p:cNvPr>
            <p:cNvSpPr txBox="1"/>
            <p:nvPr/>
          </p:nvSpPr>
          <p:spPr>
            <a:xfrm>
              <a:off x="5200993" y="2964202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5</a:t>
              </a:r>
            </a:p>
          </p:txBody>
        </p:sp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E2DCDAD9-EE25-48AB-9627-2923C836DED0}"/>
                </a:ext>
              </a:extLst>
            </p:cNvPr>
            <p:cNvSpPr txBox="1"/>
            <p:nvPr/>
          </p:nvSpPr>
          <p:spPr>
            <a:xfrm>
              <a:off x="5513814" y="5232682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8</a:t>
              </a:r>
            </a:p>
          </p:txBody>
        </p:sp>
        <p:sp>
          <p:nvSpPr>
            <p:cNvPr id="94" name="Textfeld 93">
              <a:extLst>
                <a:ext uri="{FF2B5EF4-FFF2-40B4-BE49-F238E27FC236}">
                  <a16:creationId xmlns:a16="http://schemas.microsoft.com/office/drawing/2014/main" id="{C7F71C7A-01C5-4062-A80E-4D94711B5514}"/>
                </a:ext>
              </a:extLst>
            </p:cNvPr>
            <p:cNvSpPr txBox="1"/>
            <p:nvPr/>
          </p:nvSpPr>
          <p:spPr>
            <a:xfrm>
              <a:off x="3509131" y="5232682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7</a:t>
              </a:r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4A975E51-128D-4FE7-BC84-24FE995F8846}"/>
                </a:ext>
              </a:extLst>
            </p:cNvPr>
            <p:cNvSpPr txBox="1"/>
            <p:nvPr/>
          </p:nvSpPr>
          <p:spPr>
            <a:xfrm>
              <a:off x="1097752" y="5247355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6</a:t>
              </a:r>
            </a:p>
          </p:txBody>
        </p: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E52FCD8C-B294-49EC-943F-0AFD675EA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728" y="2253534"/>
              <a:ext cx="0" cy="1080000"/>
            </a:xfrm>
            <a:prstGeom prst="straightConnector1">
              <a:avLst/>
            </a:prstGeom>
            <a:ln w="34925">
              <a:solidFill>
                <a:schemeClr val="accent4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F75EF8BC-6E01-407C-96D5-3B2207FBFE81}"/>
                </a:ext>
              </a:extLst>
            </p:cNvPr>
            <p:cNvCxnSpPr/>
            <p:nvPr/>
          </p:nvCxnSpPr>
          <p:spPr>
            <a:xfrm>
              <a:off x="3508397" y="3343247"/>
              <a:ext cx="108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8" name="Textfeld 97">
            <a:extLst>
              <a:ext uri="{FF2B5EF4-FFF2-40B4-BE49-F238E27FC236}">
                <a16:creationId xmlns:a16="http://schemas.microsoft.com/office/drawing/2014/main" id="{9D68F80F-AF65-44AD-BFAB-85A52AF658DA}"/>
              </a:ext>
            </a:extLst>
          </p:cNvPr>
          <p:cNvSpPr txBox="1"/>
          <p:nvPr/>
        </p:nvSpPr>
        <p:spPr>
          <a:xfrm>
            <a:off x="7708643" y="1261240"/>
            <a:ext cx="392644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Sensorpositionen &amp; -ausrichtungen</a:t>
            </a:r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9B387824-A3BA-4957-B555-C2AA14C96891}"/>
              </a:ext>
            </a:extLst>
          </p:cNvPr>
          <p:cNvGrpSpPr/>
          <p:nvPr/>
        </p:nvGrpSpPr>
        <p:grpSpPr>
          <a:xfrm>
            <a:off x="552768" y="2218278"/>
            <a:ext cx="6369363" cy="3803967"/>
            <a:chOff x="1429089" y="2383222"/>
            <a:chExt cx="5488704" cy="3278012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AE534EC6-E95C-4E02-AC29-330BA7978792}"/>
                </a:ext>
              </a:extLst>
            </p:cNvPr>
            <p:cNvGrpSpPr/>
            <p:nvPr/>
          </p:nvGrpSpPr>
          <p:grpSpPr>
            <a:xfrm>
              <a:off x="1429089" y="2383222"/>
              <a:ext cx="5488704" cy="3278012"/>
              <a:chOff x="2641328" y="25797681"/>
              <a:chExt cx="19651567" cy="11736483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71A3790F-A689-4D56-BE61-549CC363B190}"/>
                  </a:ext>
                </a:extLst>
              </p:cNvPr>
              <p:cNvSpPr/>
              <p:nvPr/>
            </p:nvSpPr>
            <p:spPr>
              <a:xfrm>
                <a:off x="2641328" y="25797681"/>
                <a:ext cx="17039855" cy="1173648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EA0A75FF-8534-47F8-9B6D-ED3095670DAB}"/>
                  </a:ext>
                </a:extLst>
              </p:cNvPr>
              <p:cNvGrpSpPr/>
              <p:nvPr/>
            </p:nvGrpSpPr>
            <p:grpSpPr>
              <a:xfrm>
                <a:off x="2969385" y="25879466"/>
                <a:ext cx="19323510" cy="8652652"/>
                <a:chOff x="4824548" y="25207558"/>
                <a:chExt cx="19323510" cy="8652652"/>
              </a:xfrm>
            </p:grpSpPr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F7DC7F41-6EE5-4D86-B68F-FE478D2E0161}"/>
                    </a:ext>
                  </a:extLst>
                </p:cNvPr>
                <p:cNvSpPr/>
                <p:nvPr/>
              </p:nvSpPr>
              <p:spPr>
                <a:xfrm>
                  <a:off x="10320654" y="26811762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0E5CE975-1D98-4592-B06C-40039983BEBF}"/>
                    </a:ext>
                  </a:extLst>
                </p:cNvPr>
                <p:cNvSpPr/>
                <p:nvPr/>
              </p:nvSpPr>
              <p:spPr>
                <a:xfrm>
                  <a:off x="10320654" y="32491766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B7B44EB9-3D33-47D7-8B9F-31F0F7EE3B2C}"/>
                    </a:ext>
                  </a:extLst>
                </p:cNvPr>
                <p:cNvSpPr/>
                <p:nvPr/>
              </p:nvSpPr>
              <p:spPr>
                <a:xfrm>
                  <a:off x="12539260" y="27771282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2040BA65-D6AA-4A55-B6B8-EBFA2E251BFA}"/>
                    </a:ext>
                  </a:extLst>
                </p:cNvPr>
                <p:cNvSpPr/>
                <p:nvPr/>
              </p:nvSpPr>
              <p:spPr>
                <a:xfrm>
                  <a:off x="12532522" y="29665564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7D6D74BC-547C-4F88-A82D-39A6A2875643}"/>
                    </a:ext>
                  </a:extLst>
                </p:cNvPr>
                <p:cNvSpPr/>
                <p:nvPr/>
              </p:nvSpPr>
              <p:spPr>
                <a:xfrm>
                  <a:off x="12575103" y="31533037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81767617-697D-4589-92EE-818B7C0F40D9}"/>
                    </a:ext>
                  </a:extLst>
                </p:cNvPr>
                <p:cNvSpPr/>
                <p:nvPr/>
              </p:nvSpPr>
              <p:spPr>
                <a:xfrm>
                  <a:off x="14468010" y="28847240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1C7A515C-CF9D-46BA-B918-4B00274B28FE}"/>
                    </a:ext>
                  </a:extLst>
                </p:cNvPr>
                <p:cNvCxnSpPr>
                  <a:cxnSpLocks/>
                  <a:stCxn id="20" idx="7"/>
                  <a:endCxn id="22" idx="1"/>
                </p:cNvCxnSpPr>
                <p:nvPr/>
              </p:nvCxnSpPr>
              <p:spPr>
                <a:xfrm>
                  <a:off x="11138979" y="26952166"/>
                  <a:ext cx="1540685" cy="959520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3C4F779-E465-4ADE-A150-54574CDE89E9}"/>
                    </a:ext>
                  </a:extLst>
                </p:cNvPr>
                <p:cNvCxnSpPr>
                  <a:cxnSpLocks/>
                  <a:stCxn id="20" idx="6"/>
                  <a:endCxn id="23" idx="1"/>
                </p:cNvCxnSpPr>
                <p:nvPr/>
              </p:nvCxnSpPr>
              <p:spPr>
                <a:xfrm>
                  <a:off x="11279383" y="27291127"/>
                  <a:ext cx="1393543" cy="2514842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>
                  <a:extLst>
                    <a:ext uri="{FF2B5EF4-FFF2-40B4-BE49-F238E27FC236}">
                      <a16:creationId xmlns:a16="http://schemas.microsoft.com/office/drawing/2014/main" id="{06AC1F2B-F12A-44A2-82F1-845CD6A632C6}"/>
                    </a:ext>
                  </a:extLst>
                </p:cNvPr>
                <p:cNvCxnSpPr>
                  <a:cxnSpLocks/>
                  <a:stCxn id="20" idx="5"/>
                  <a:endCxn id="24" idx="1"/>
                </p:cNvCxnSpPr>
                <p:nvPr/>
              </p:nvCxnSpPr>
              <p:spPr>
                <a:xfrm>
                  <a:off x="11138979" y="27630087"/>
                  <a:ext cx="1576528" cy="4043354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ED537FB0-76A0-4512-ABB0-B61172243B40}"/>
                    </a:ext>
                  </a:extLst>
                </p:cNvPr>
                <p:cNvCxnSpPr>
                  <a:cxnSpLocks/>
                  <a:stCxn id="21" idx="7"/>
                  <a:endCxn id="22" idx="3"/>
                </p:cNvCxnSpPr>
                <p:nvPr/>
              </p:nvCxnSpPr>
              <p:spPr>
                <a:xfrm flipV="1">
                  <a:off x="11138979" y="28589607"/>
                  <a:ext cx="1540685" cy="4042562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6A13857-9623-4841-B49F-1B78629C2329}"/>
                    </a:ext>
                  </a:extLst>
                </p:cNvPr>
                <p:cNvCxnSpPr>
                  <a:cxnSpLocks/>
                  <a:stCxn id="21" idx="6"/>
                  <a:endCxn id="23" idx="3"/>
                </p:cNvCxnSpPr>
                <p:nvPr/>
              </p:nvCxnSpPr>
              <p:spPr>
                <a:xfrm flipV="1">
                  <a:off x="11279383" y="30483889"/>
                  <a:ext cx="1393543" cy="2487241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13DDAB2B-290E-4D70-A461-D8D8176B7612}"/>
                    </a:ext>
                  </a:extLst>
                </p:cNvPr>
                <p:cNvCxnSpPr>
                  <a:cxnSpLocks/>
                  <a:stCxn id="21" idx="5"/>
                  <a:endCxn id="24" idx="3"/>
                </p:cNvCxnSpPr>
                <p:nvPr/>
              </p:nvCxnSpPr>
              <p:spPr>
                <a:xfrm flipV="1">
                  <a:off x="11138979" y="32351362"/>
                  <a:ext cx="1576528" cy="958729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15871CAA-580F-44C8-8C0C-4916B762E0D4}"/>
                    </a:ext>
                  </a:extLst>
                </p:cNvPr>
                <p:cNvCxnSpPr>
                  <a:cxnSpLocks/>
                  <a:stCxn id="22" idx="6"/>
                  <a:endCxn id="25" idx="1"/>
                </p:cNvCxnSpPr>
                <p:nvPr/>
              </p:nvCxnSpPr>
              <p:spPr>
                <a:xfrm>
                  <a:off x="13497989" y="28250647"/>
                  <a:ext cx="1110425" cy="736997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A85F475E-3800-42A2-97DD-10C3DB432CF5}"/>
                    </a:ext>
                  </a:extLst>
                </p:cNvPr>
                <p:cNvCxnSpPr>
                  <a:cxnSpLocks/>
                  <a:stCxn id="23" idx="6"/>
                  <a:endCxn id="25" idx="2"/>
                </p:cNvCxnSpPr>
                <p:nvPr/>
              </p:nvCxnSpPr>
              <p:spPr>
                <a:xfrm flipV="1">
                  <a:off x="13491250" y="29326604"/>
                  <a:ext cx="976760" cy="818325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35160764-BF3A-4C0A-8C77-B534398C34F2}"/>
                    </a:ext>
                  </a:extLst>
                </p:cNvPr>
                <p:cNvCxnSpPr>
                  <a:cxnSpLocks/>
                  <a:stCxn id="24" idx="6"/>
                  <a:endCxn id="25" idx="3"/>
                </p:cNvCxnSpPr>
                <p:nvPr/>
              </p:nvCxnSpPr>
              <p:spPr>
                <a:xfrm flipV="1">
                  <a:off x="13533832" y="29665564"/>
                  <a:ext cx="1074582" cy="2346837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3B1F4BE4-20AB-4CBF-B8B3-CB45ED501D43}"/>
                    </a:ext>
                  </a:extLst>
                </p:cNvPr>
                <p:cNvSpPr/>
                <p:nvPr/>
              </p:nvSpPr>
              <p:spPr>
                <a:xfrm>
                  <a:off x="10785418" y="30979012"/>
                  <a:ext cx="140402" cy="140402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43EEA911-3528-4F3A-9117-4906656F5075}"/>
                    </a:ext>
                  </a:extLst>
                </p:cNvPr>
                <p:cNvSpPr/>
                <p:nvPr/>
              </p:nvSpPr>
              <p:spPr>
                <a:xfrm>
                  <a:off x="10785418" y="30244322"/>
                  <a:ext cx="140402" cy="140402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03209E0F-1743-4CD6-8932-218BBC620C58}"/>
                    </a:ext>
                  </a:extLst>
                </p:cNvPr>
                <p:cNvSpPr/>
                <p:nvPr/>
              </p:nvSpPr>
              <p:spPr>
                <a:xfrm>
                  <a:off x="10773143" y="31713702"/>
                  <a:ext cx="140402" cy="140402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B364BE03-0797-48E0-825C-2A26013D200E}"/>
                    </a:ext>
                  </a:extLst>
                </p:cNvPr>
                <p:cNvSpPr/>
                <p:nvPr/>
              </p:nvSpPr>
              <p:spPr>
                <a:xfrm>
                  <a:off x="14468014" y="30440732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39" name="Gerader Verbinder 38">
                  <a:extLst>
                    <a:ext uri="{FF2B5EF4-FFF2-40B4-BE49-F238E27FC236}">
                      <a16:creationId xmlns:a16="http://schemas.microsoft.com/office/drawing/2014/main" id="{89F2C55A-FF8C-4EEF-92EE-8821D0A8422B}"/>
                    </a:ext>
                  </a:extLst>
                </p:cNvPr>
                <p:cNvCxnSpPr>
                  <a:cxnSpLocks/>
                  <a:stCxn id="23" idx="6"/>
                  <a:endCxn id="38" idx="2"/>
                </p:cNvCxnSpPr>
                <p:nvPr/>
              </p:nvCxnSpPr>
              <p:spPr>
                <a:xfrm>
                  <a:off x="13491250" y="30144929"/>
                  <a:ext cx="976763" cy="775167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>
                  <a:extLst>
                    <a:ext uri="{FF2B5EF4-FFF2-40B4-BE49-F238E27FC236}">
                      <a16:creationId xmlns:a16="http://schemas.microsoft.com/office/drawing/2014/main" id="{F1869535-202C-4D6F-9B3D-32103B40F711}"/>
                    </a:ext>
                  </a:extLst>
                </p:cNvPr>
                <p:cNvCxnSpPr>
                  <a:cxnSpLocks/>
                  <a:stCxn id="22" idx="5"/>
                  <a:endCxn id="38" idx="1"/>
                </p:cNvCxnSpPr>
                <p:nvPr/>
              </p:nvCxnSpPr>
              <p:spPr>
                <a:xfrm>
                  <a:off x="13357585" y="28589607"/>
                  <a:ext cx="1250833" cy="1991528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>
                  <a:extLst>
                    <a:ext uri="{FF2B5EF4-FFF2-40B4-BE49-F238E27FC236}">
                      <a16:creationId xmlns:a16="http://schemas.microsoft.com/office/drawing/2014/main" id="{801B1241-6538-4A45-A839-EF435A59AD75}"/>
                    </a:ext>
                  </a:extLst>
                </p:cNvPr>
                <p:cNvCxnSpPr>
                  <a:cxnSpLocks/>
                  <a:stCxn id="24" idx="5"/>
                  <a:endCxn id="38" idx="3"/>
                </p:cNvCxnSpPr>
                <p:nvPr/>
              </p:nvCxnSpPr>
              <p:spPr>
                <a:xfrm flipV="1">
                  <a:off x="13393428" y="31259056"/>
                  <a:ext cx="1214990" cy="1092305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466A2AEA-2E6D-4945-98AC-7F9D9D55CD54}"/>
                    </a:ext>
                  </a:extLst>
                </p:cNvPr>
                <p:cNvSpPr/>
                <p:nvPr/>
              </p:nvSpPr>
              <p:spPr>
                <a:xfrm>
                  <a:off x="9343185" y="25207558"/>
                  <a:ext cx="7369997" cy="17781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KI Regressions-Modell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A98F1FD3-6788-469D-9879-C4EF86D8CA40}"/>
                    </a:ext>
                  </a:extLst>
                </p:cNvPr>
                <p:cNvSpPr/>
                <p:nvPr/>
              </p:nvSpPr>
              <p:spPr>
                <a:xfrm>
                  <a:off x="10318810" y="28613177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90EFD4F5-B71B-4DD7-BC80-F3BAC29DDD85}"/>
                    </a:ext>
                  </a:extLst>
                </p:cNvPr>
                <p:cNvCxnSpPr>
                  <a:cxnSpLocks/>
                  <a:stCxn id="43" idx="6"/>
                  <a:endCxn id="23" idx="2"/>
                </p:cNvCxnSpPr>
                <p:nvPr/>
              </p:nvCxnSpPr>
              <p:spPr>
                <a:xfrm>
                  <a:off x="11277539" y="29092541"/>
                  <a:ext cx="1254983" cy="1052388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26E0DC57-4A35-4D8A-AD15-53E60D0D165F}"/>
                    </a:ext>
                  </a:extLst>
                </p:cNvPr>
                <p:cNvCxnSpPr>
                  <a:cxnSpLocks/>
                  <a:stCxn id="43" idx="5"/>
                  <a:endCxn id="24" idx="2"/>
                </p:cNvCxnSpPr>
                <p:nvPr/>
              </p:nvCxnSpPr>
              <p:spPr>
                <a:xfrm>
                  <a:off x="11137135" y="29431502"/>
                  <a:ext cx="1437968" cy="2580899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40AF4954-9DCF-42BA-B1B6-47E0FF246BB3}"/>
                    </a:ext>
                  </a:extLst>
                </p:cNvPr>
                <p:cNvCxnSpPr>
                  <a:cxnSpLocks/>
                  <a:stCxn id="43" idx="7"/>
                  <a:endCxn id="22" idx="2"/>
                </p:cNvCxnSpPr>
                <p:nvPr/>
              </p:nvCxnSpPr>
              <p:spPr>
                <a:xfrm flipV="1">
                  <a:off x="11137135" y="28250647"/>
                  <a:ext cx="1402125" cy="502934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837B9D1D-0D52-4248-9F5A-D39C90745D8B}"/>
                    </a:ext>
                  </a:extLst>
                </p:cNvPr>
                <p:cNvSpPr/>
                <p:nvPr/>
              </p:nvSpPr>
              <p:spPr>
                <a:xfrm>
                  <a:off x="4824552" y="26402720"/>
                  <a:ext cx="4588651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Sensorwert 1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76DE86C8-1C15-4EC3-931F-7DBF3258B242}"/>
                    </a:ext>
                  </a:extLst>
                </p:cNvPr>
                <p:cNvSpPr/>
                <p:nvPr/>
              </p:nvSpPr>
              <p:spPr>
                <a:xfrm>
                  <a:off x="4824548" y="28203461"/>
                  <a:ext cx="4588651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Sensorwert 2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2D3C5936-300D-4FE4-AEED-9E9271BA0F67}"/>
                    </a:ext>
                  </a:extLst>
                </p:cNvPr>
                <p:cNvSpPr/>
                <p:nvPr/>
              </p:nvSpPr>
              <p:spPr>
                <a:xfrm>
                  <a:off x="4824555" y="32082050"/>
                  <a:ext cx="4591497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Sensorwert n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58CD3505-CCCC-42DF-94BC-013EB577FC3B}"/>
                    </a:ext>
                  </a:extLst>
                </p:cNvPr>
                <p:cNvSpPr/>
                <p:nvPr/>
              </p:nvSpPr>
              <p:spPr>
                <a:xfrm>
                  <a:off x="16778061" y="28437524"/>
                  <a:ext cx="7369997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vorhergesagte </a:t>
                  </a:r>
                  <a:br>
                    <a:rPr lang="de-DE" sz="1200" b="1" dirty="0">
                      <a:solidFill>
                        <a:srgbClr val="0071B7"/>
                      </a:solidFill>
                    </a:rPr>
                  </a:br>
                  <a:r>
                    <a:rPr lang="de-DE" sz="1200" b="1" dirty="0">
                      <a:solidFill>
                        <a:srgbClr val="0071B7"/>
                      </a:solidFill>
                    </a:rPr>
                    <a:t>X-Position Last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96F5F308-952A-438B-91C2-4CD8518794A9}"/>
                    </a:ext>
                  </a:extLst>
                </p:cNvPr>
                <p:cNvSpPr/>
                <p:nvPr/>
              </p:nvSpPr>
              <p:spPr>
                <a:xfrm>
                  <a:off x="16778061" y="30098882"/>
                  <a:ext cx="7369993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vorhergesagte </a:t>
                  </a:r>
                  <a:br>
                    <a:rPr lang="de-DE" sz="1200" b="1" dirty="0">
                      <a:solidFill>
                        <a:srgbClr val="0071B7"/>
                      </a:solidFill>
                    </a:rPr>
                  </a:br>
                  <a:r>
                    <a:rPr lang="de-DE" sz="1200" b="1" dirty="0">
                      <a:solidFill>
                        <a:srgbClr val="0071B7"/>
                      </a:solidFill>
                    </a:rPr>
                    <a:t>Y-Position Last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</p:grpSp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EDB36963-C8EA-4D57-B941-AD96150C82AC}"/>
                  </a:ext>
                </a:extLst>
              </p:cNvPr>
              <p:cNvSpPr/>
              <p:nvPr/>
            </p:nvSpPr>
            <p:spPr>
              <a:xfrm>
                <a:off x="4114465" y="35031347"/>
                <a:ext cx="3830074" cy="172982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6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INPUTS</a:t>
                </a:r>
              </a:p>
            </p:txBody>
          </p:sp>
          <p:sp>
            <p:nvSpPr>
              <p:cNvPr id="12" name="Pfeil: nach rechts 11">
                <a:extLst>
                  <a:ext uri="{FF2B5EF4-FFF2-40B4-BE49-F238E27FC236}">
                    <a16:creationId xmlns:a16="http://schemas.microsoft.com/office/drawing/2014/main" id="{6E4013F7-4C38-4E6C-BF24-8F405B6BCB11}"/>
                  </a:ext>
                </a:extLst>
              </p:cNvPr>
              <p:cNvSpPr/>
              <p:nvPr/>
            </p:nvSpPr>
            <p:spPr>
              <a:xfrm>
                <a:off x="8337686" y="35691095"/>
                <a:ext cx="958729" cy="5383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675D3703-E8FF-404A-85E6-CE8949096FDA}"/>
                  </a:ext>
                </a:extLst>
              </p:cNvPr>
              <p:cNvGrpSpPr/>
              <p:nvPr/>
            </p:nvGrpSpPr>
            <p:grpSpPr>
              <a:xfrm>
                <a:off x="9671616" y="34755014"/>
                <a:ext cx="3005006" cy="2384288"/>
                <a:chOff x="11832290" y="34660553"/>
                <a:chExt cx="2517685" cy="1997629"/>
              </a:xfrm>
            </p:grpSpPr>
            <p:sp>
              <p:nvSpPr>
                <p:cNvPr id="16" name="Manuelle Verarbeitung 173">
                  <a:extLst>
                    <a:ext uri="{FF2B5EF4-FFF2-40B4-BE49-F238E27FC236}">
                      <a16:creationId xmlns:a16="http://schemas.microsoft.com/office/drawing/2014/main" id="{956E224D-8CFF-4E88-B168-20B4CD128515}"/>
                    </a:ext>
                  </a:extLst>
                </p:cNvPr>
                <p:cNvSpPr/>
                <p:nvPr/>
              </p:nvSpPr>
              <p:spPr>
                <a:xfrm flipV="1">
                  <a:off x="12778576" y="36097939"/>
                  <a:ext cx="625112" cy="458619"/>
                </a:xfrm>
                <a:prstGeom prst="flowChartManualOperation">
                  <a:avLst/>
                </a:prstGeom>
                <a:solidFill>
                  <a:srgbClr val="006AB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Abgerundetes Rechteck 174">
                  <a:extLst>
                    <a:ext uri="{FF2B5EF4-FFF2-40B4-BE49-F238E27FC236}">
                      <a16:creationId xmlns:a16="http://schemas.microsoft.com/office/drawing/2014/main" id="{27AE255C-762E-44C7-8B60-FA2CC58BB2DC}"/>
                    </a:ext>
                  </a:extLst>
                </p:cNvPr>
                <p:cNvSpPr/>
                <p:nvPr/>
              </p:nvSpPr>
              <p:spPr>
                <a:xfrm>
                  <a:off x="11832290" y="34660553"/>
                  <a:ext cx="2517685" cy="1643460"/>
                </a:xfrm>
                <a:prstGeom prst="roundRect">
                  <a:avLst>
                    <a:gd name="adj" fmla="val 5929"/>
                  </a:avLst>
                </a:prstGeom>
                <a:solidFill>
                  <a:srgbClr val="006AB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tlCol="0" anchor="ctr" anchorCtr="0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8" name="Abgerundetes Rechteck 175">
                  <a:extLst>
                    <a:ext uri="{FF2B5EF4-FFF2-40B4-BE49-F238E27FC236}">
                      <a16:creationId xmlns:a16="http://schemas.microsoft.com/office/drawing/2014/main" id="{213B1025-88CE-4D96-A199-23C9BB81DAE5}"/>
                    </a:ext>
                  </a:extLst>
                </p:cNvPr>
                <p:cNvSpPr/>
                <p:nvPr/>
              </p:nvSpPr>
              <p:spPr>
                <a:xfrm>
                  <a:off x="12594157" y="36551566"/>
                  <a:ext cx="993947" cy="106616"/>
                </a:xfrm>
                <a:prstGeom prst="roundRect">
                  <a:avLst>
                    <a:gd name="adj" fmla="val 5929"/>
                  </a:avLst>
                </a:prstGeom>
                <a:solidFill>
                  <a:srgbClr val="006AB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9" name="Grafik 18" descr="Webdesign">
                  <a:extLst>
                    <a:ext uri="{FF2B5EF4-FFF2-40B4-BE49-F238E27FC236}">
                      <a16:creationId xmlns:a16="http://schemas.microsoft.com/office/drawing/2014/main" id="{42FD85F2-AC69-4C46-BA39-33F91997F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91939" y="34946370"/>
                  <a:ext cx="1198382" cy="1198382"/>
                </a:xfrm>
                <a:prstGeom prst="rect">
                  <a:avLst/>
                </a:prstGeom>
              </p:spPr>
            </p:pic>
          </p:grpSp>
          <p:sp>
            <p:nvSpPr>
              <p:cNvPr id="14" name="Pfeil: nach rechts 13">
                <a:extLst>
                  <a:ext uri="{FF2B5EF4-FFF2-40B4-BE49-F238E27FC236}">
                    <a16:creationId xmlns:a16="http://schemas.microsoft.com/office/drawing/2014/main" id="{6E7B1BF6-E217-4C77-AE1D-ED606D3E7B13}"/>
                  </a:ext>
                </a:extLst>
              </p:cNvPr>
              <p:cNvSpPr/>
              <p:nvPr/>
            </p:nvSpPr>
            <p:spPr>
              <a:xfrm>
                <a:off x="13066580" y="35693566"/>
                <a:ext cx="958729" cy="5383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4B9B1E21-6569-4F55-8D3E-1C64D95FC523}"/>
                  </a:ext>
                </a:extLst>
              </p:cNvPr>
              <p:cNvSpPr/>
              <p:nvPr/>
            </p:nvSpPr>
            <p:spPr>
              <a:xfrm>
                <a:off x="14877022" y="35031343"/>
                <a:ext cx="3830075" cy="1729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6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OUTPUTS</a:t>
                </a:r>
              </a:p>
            </p:txBody>
          </p:sp>
        </p:grp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F611E85B-7074-414A-906A-4E9802D74F8D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78" y="2988008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A2619516-AB83-4FDA-8C17-D29511BD755B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78" y="3491145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41C0B48D-B22A-4D8E-83D2-94E9D9777F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78" y="4574439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9435F00D-5DF8-489E-8640-D6FAED5C850C}"/>
                </a:ext>
              </a:extLst>
            </p:cNvPr>
            <p:cNvCxnSpPr>
              <a:cxnSpLocks/>
            </p:cNvCxnSpPr>
            <p:nvPr/>
          </p:nvCxnSpPr>
          <p:spPr>
            <a:xfrm>
              <a:off x="4580981" y="3556519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33AAFD3-EA89-4783-BEAA-341F804393D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524" y="3991645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770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Aktueller Projektstand</a:t>
            </a:r>
            <a:br>
              <a:rPr lang="de-DE" dirty="0"/>
            </a:br>
            <a:r>
              <a:rPr lang="de-DE" sz="2000" b="0" dirty="0"/>
              <a:t>Entwicklung echtzeitfähiger Algorithmen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3108306-3CDB-4C3E-8552-40F552BD56F3}"/>
              </a:ext>
            </a:extLst>
          </p:cNvPr>
          <p:cNvSpPr txBox="1"/>
          <p:nvPr/>
        </p:nvSpPr>
        <p:spPr>
          <a:xfrm>
            <a:off x="508197" y="1354015"/>
            <a:ext cx="7121328" cy="582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Validierung und Modellerstellung mit Hilfe von Simulationsdaten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b="1" dirty="0"/>
              <a:t>Simulationsdaten: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Simulationsdaten dienen als Trainingsdaten des KI-Modells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für jeden Lastpunkt (blau) liegen resultierenden Dehnungen an Sensorpositionen (orange) vor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1000 simulativ erzeugte Lastzustände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(70 % Trainingsdaten, 15 % Validierungsdaten, 15 % Testdaten)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Regressionsmodell: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Eingabe: 8 Neuronen (Sensorwerte)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 berechnende Parameter ~350.000 (6 Hidden-</a:t>
            </a:r>
            <a:r>
              <a:rPr lang="de-DE" dirty="0" err="1"/>
              <a:t>Layers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Ausgabe x- und y-Koordinaten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Umsetzung mit </a:t>
            </a:r>
            <a:r>
              <a:rPr lang="de-DE" dirty="0" err="1"/>
              <a:t>PyTorch</a:t>
            </a:r>
            <a:r>
              <a:rPr lang="de-DE" dirty="0"/>
              <a:t> Bibliothek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Mittlere resultierende Abweichung des trainierten Modells: </a:t>
            </a:r>
            <a:br>
              <a:rPr lang="de-DE" dirty="0"/>
            </a:br>
            <a:r>
              <a:rPr lang="de-DE" dirty="0"/>
              <a:t>±17,24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4D2CDD88-C025-408E-BB22-AB9413D560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6018" r="8102" b="4137"/>
          <a:stretch/>
        </p:blipFill>
        <p:spPr>
          <a:xfrm>
            <a:off x="7192108" y="1277018"/>
            <a:ext cx="4982308" cy="47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0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77513176-6EB4-40C0-AF2A-87AD13C0E111}"/>
              </a:ext>
            </a:extLst>
          </p:cNvPr>
          <p:cNvSpPr/>
          <p:nvPr/>
        </p:nvSpPr>
        <p:spPr>
          <a:xfrm>
            <a:off x="7985930" y="2344153"/>
            <a:ext cx="1166033" cy="230022"/>
          </a:xfrm>
          <a:custGeom>
            <a:avLst/>
            <a:gdLst>
              <a:gd name="connsiteX0" fmla="*/ 0 w 628650"/>
              <a:gd name="connsiteY0" fmla="*/ 85885 h 124013"/>
              <a:gd name="connsiteX1" fmla="*/ 276225 w 628650"/>
              <a:gd name="connsiteY1" fmla="*/ 160 h 124013"/>
              <a:gd name="connsiteX2" fmla="*/ 428625 w 628650"/>
              <a:gd name="connsiteY2" fmla="*/ 104935 h 124013"/>
              <a:gd name="connsiteX3" fmla="*/ 628650 w 628650"/>
              <a:gd name="connsiteY3" fmla="*/ 123985 h 124013"/>
              <a:gd name="connsiteX4" fmla="*/ 628650 w 628650"/>
              <a:gd name="connsiteY4" fmla="*/ 123985 h 1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124013">
                <a:moveTo>
                  <a:pt x="0" y="85885"/>
                </a:moveTo>
                <a:cubicBezTo>
                  <a:pt x="102394" y="41435"/>
                  <a:pt x="204788" y="-3015"/>
                  <a:pt x="276225" y="160"/>
                </a:cubicBezTo>
                <a:cubicBezTo>
                  <a:pt x="347662" y="3335"/>
                  <a:pt x="369888" y="84298"/>
                  <a:pt x="428625" y="104935"/>
                </a:cubicBezTo>
                <a:cubicBezTo>
                  <a:pt x="487362" y="125572"/>
                  <a:pt x="628650" y="123985"/>
                  <a:pt x="628650" y="123985"/>
                </a:cubicBezTo>
                <a:lnTo>
                  <a:pt x="628650" y="123985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Aktueller Projektstand</a:t>
            </a:r>
            <a:br>
              <a:rPr lang="de-DE" dirty="0"/>
            </a:br>
            <a:r>
              <a:rPr lang="de-DE" sz="2000" b="0" dirty="0"/>
              <a:t>Funktionsdemonstrator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4E4A5DA-EC61-4C88-BB62-F25F45C48154}"/>
              </a:ext>
            </a:extLst>
          </p:cNvPr>
          <p:cNvSpPr/>
          <p:nvPr/>
        </p:nvSpPr>
        <p:spPr>
          <a:xfrm rot="16868232">
            <a:off x="6540862" y="3803246"/>
            <a:ext cx="1097280" cy="205894"/>
          </a:xfrm>
          <a:custGeom>
            <a:avLst/>
            <a:gdLst>
              <a:gd name="connsiteX0" fmla="*/ 0 w 1097280"/>
              <a:gd name="connsiteY0" fmla="*/ 205894 h 205894"/>
              <a:gd name="connsiteX1" fmla="*/ 152400 w 1097280"/>
              <a:gd name="connsiteY1" fmla="*/ 61114 h 205894"/>
              <a:gd name="connsiteX2" fmla="*/ 441960 w 1097280"/>
              <a:gd name="connsiteY2" fmla="*/ 154 h 205894"/>
              <a:gd name="connsiteX3" fmla="*/ 861060 w 1097280"/>
              <a:gd name="connsiteY3" fmla="*/ 76354 h 205894"/>
              <a:gd name="connsiteX4" fmla="*/ 1097280 w 1097280"/>
              <a:gd name="connsiteY4" fmla="*/ 91594 h 20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205894">
                <a:moveTo>
                  <a:pt x="0" y="205894"/>
                </a:moveTo>
                <a:cubicBezTo>
                  <a:pt x="39370" y="150649"/>
                  <a:pt x="78740" y="95404"/>
                  <a:pt x="152400" y="61114"/>
                </a:cubicBezTo>
                <a:cubicBezTo>
                  <a:pt x="226060" y="26824"/>
                  <a:pt x="323850" y="-2386"/>
                  <a:pt x="441960" y="154"/>
                </a:cubicBezTo>
                <a:cubicBezTo>
                  <a:pt x="560070" y="2694"/>
                  <a:pt x="751840" y="61114"/>
                  <a:pt x="861060" y="76354"/>
                </a:cubicBezTo>
                <a:cubicBezTo>
                  <a:pt x="970280" y="91594"/>
                  <a:pt x="1033780" y="91594"/>
                  <a:pt x="1097280" y="91594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ADA6180-708B-45FE-B982-4CFFF9D17CED}"/>
              </a:ext>
            </a:extLst>
          </p:cNvPr>
          <p:cNvGrpSpPr/>
          <p:nvPr/>
        </p:nvGrpSpPr>
        <p:grpSpPr>
          <a:xfrm>
            <a:off x="9053483" y="1261555"/>
            <a:ext cx="1836000" cy="1836000"/>
            <a:chOff x="533479" y="2790719"/>
            <a:chExt cx="1836000" cy="1836000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BF6CC1C-D261-4CAF-9751-0ACBB7FE1480}"/>
                </a:ext>
              </a:extLst>
            </p:cNvPr>
            <p:cNvSpPr/>
            <p:nvPr/>
          </p:nvSpPr>
          <p:spPr>
            <a:xfrm>
              <a:off x="533479" y="2790719"/>
              <a:ext cx="1836000" cy="1836000"/>
            </a:xfrm>
            <a:prstGeom prst="roundRect">
              <a:avLst>
                <a:gd name="adj" fmla="val 4616"/>
              </a:avLst>
            </a:prstGeom>
            <a:solidFill>
              <a:srgbClr val="F1F7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69C4AB9-E142-49AB-92C7-126C0931A18A}"/>
                </a:ext>
              </a:extLst>
            </p:cNvPr>
            <p:cNvSpPr/>
            <p:nvPr/>
          </p:nvSpPr>
          <p:spPr>
            <a:xfrm rot="2723690">
              <a:off x="2109946" y="2918506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1ED72BF-5845-411E-9309-B42B5C831D78}"/>
                </a:ext>
              </a:extLst>
            </p:cNvPr>
            <p:cNvSpPr/>
            <p:nvPr/>
          </p:nvSpPr>
          <p:spPr>
            <a:xfrm rot="2723690">
              <a:off x="677987" y="4302805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6AB43A0-81A5-4778-BD90-945E047CA36A}"/>
                </a:ext>
              </a:extLst>
            </p:cNvPr>
            <p:cNvSpPr/>
            <p:nvPr/>
          </p:nvSpPr>
          <p:spPr>
            <a:xfrm rot="-2700000">
              <a:off x="677742" y="2918257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8BBAF74-5BC4-423A-A37C-980F1E2D7383}"/>
                </a:ext>
              </a:extLst>
            </p:cNvPr>
            <p:cNvSpPr/>
            <p:nvPr/>
          </p:nvSpPr>
          <p:spPr>
            <a:xfrm rot="-2700000">
              <a:off x="2109701" y="4301615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22397B-4696-44F9-A0D1-9D8D0FF1642A}"/>
                </a:ext>
              </a:extLst>
            </p:cNvPr>
            <p:cNvSpPr/>
            <p:nvPr/>
          </p:nvSpPr>
          <p:spPr>
            <a:xfrm rot="5400000">
              <a:off x="2104871" y="3611382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8342A9B-02F2-41EC-A898-AEC5CBA4EA3C}"/>
                </a:ext>
              </a:extLst>
            </p:cNvPr>
            <p:cNvSpPr/>
            <p:nvPr/>
          </p:nvSpPr>
          <p:spPr>
            <a:xfrm rot="5400000">
              <a:off x="682572" y="3610656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A44BEF1-ED0B-4139-A5C5-6B849041E09C}"/>
                </a:ext>
              </a:extLst>
            </p:cNvPr>
            <p:cNvSpPr/>
            <p:nvPr/>
          </p:nvSpPr>
          <p:spPr>
            <a:xfrm>
              <a:off x="1404029" y="2913426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69AD68F-BBA5-48D0-84F8-043E2D78F331}"/>
                </a:ext>
              </a:extLst>
            </p:cNvPr>
            <p:cNvSpPr/>
            <p:nvPr/>
          </p:nvSpPr>
          <p:spPr>
            <a:xfrm>
              <a:off x="1404029" y="4296784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BA229C-5DB5-478B-8065-CDF47206E6E5}"/>
              </a:ext>
            </a:extLst>
          </p:cNvPr>
          <p:cNvGrpSpPr/>
          <p:nvPr/>
        </p:nvGrpSpPr>
        <p:grpSpPr>
          <a:xfrm>
            <a:off x="6015305" y="1880782"/>
            <a:ext cx="2250440" cy="1615063"/>
            <a:chOff x="2919651" y="4307129"/>
            <a:chExt cx="2212407" cy="1290269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0DEA301-AC65-454B-BF59-6FC393F1223E}"/>
                </a:ext>
              </a:extLst>
            </p:cNvPr>
            <p:cNvSpPr/>
            <p:nvPr/>
          </p:nvSpPr>
          <p:spPr>
            <a:xfrm>
              <a:off x="2919651" y="4307129"/>
              <a:ext cx="2212407" cy="1290269"/>
            </a:xfrm>
            <a:prstGeom prst="roundRect">
              <a:avLst>
                <a:gd name="adj" fmla="val 2847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Signalverstärkung &amp; AD-Wandlung</a:t>
              </a:r>
            </a:p>
            <a:p>
              <a:pPr algn="ctr"/>
              <a:endParaRPr lang="de-DE" dirty="0"/>
            </a:p>
            <a:p>
              <a:pPr algn="ctr"/>
              <a:endParaRPr lang="de-DE" dirty="0"/>
            </a:p>
            <a:p>
              <a:pPr algn="ctr"/>
              <a:endParaRPr lang="de-DE" dirty="0"/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33FDD08-EBF3-452E-B308-CE8292FBB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30" t="24721" r="22812" b="26473"/>
            <a:stretch/>
          </p:blipFill>
          <p:spPr>
            <a:xfrm>
              <a:off x="3302513" y="4943303"/>
              <a:ext cx="785160" cy="5474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37AC336D-4D0F-4AC1-AF5E-5CB24BD6B90F}"/>
              </a:ext>
            </a:extLst>
          </p:cNvPr>
          <p:cNvSpPr/>
          <p:nvPr/>
        </p:nvSpPr>
        <p:spPr>
          <a:xfrm>
            <a:off x="9458283" y="1886215"/>
            <a:ext cx="137214" cy="13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5238A6-A0EC-457A-91FE-264F0BA07232}"/>
              </a:ext>
            </a:extLst>
          </p:cNvPr>
          <p:cNvCxnSpPr>
            <a:cxnSpLocks/>
            <a:stCxn id="33" idx="3"/>
            <a:endCxn id="13" idx="2"/>
          </p:cNvCxnSpPr>
          <p:nvPr/>
        </p:nvCxnSpPr>
        <p:spPr>
          <a:xfrm>
            <a:off x="7823148" y="1600357"/>
            <a:ext cx="1328815" cy="5791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965CADC-70CA-4E82-B71C-210FC4C33B73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8853879" y="1356152"/>
            <a:ext cx="624499" cy="550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32327AD6-CBA9-49FE-897A-33959CACADC6}"/>
              </a:ext>
            </a:extLst>
          </p:cNvPr>
          <p:cNvSpPr txBox="1"/>
          <p:nvPr/>
        </p:nvSpPr>
        <p:spPr>
          <a:xfrm>
            <a:off x="6727976" y="1185336"/>
            <a:ext cx="21259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Reale Lasteinleitung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4B5AF43-6125-4C2C-B1E8-E10402B9F820}"/>
              </a:ext>
            </a:extLst>
          </p:cNvPr>
          <p:cNvSpPr txBox="1"/>
          <p:nvPr/>
        </p:nvSpPr>
        <p:spPr>
          <a:xfrm>
            <a:off x="6727976" y="1429541"/>
            <a:ext cx="1095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Sensoren</a:t>
            </a: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6DCF783-CF92-4ECE-B3E0-6C403C1E695D}"/>
              </a:ext>
            </a:extLst>
          </p:cNvPr>
          <p:cNvGrpSpPr/>
          <p:nvPr/>
        </p:nvGrpSpPr>
        <p:grpSpPr>
          <a:xfrm>
            <a:off x="6015305" y="4316541"/>
            <a:ext cx="2250440" cy="1693087"/>
            <a:chOff x="5827498" y="4147063"/>
            <a:chExt cx="2250440" cy="1693087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0754C22E-96C4-42B1-BB96-00E27AA81284}"/>
                </a:ext>
              </a:extLst>
            </p:cNvPr>
            <p:cNvGrpSpPr/>
            <p:nvPr/>
          </p:nvGrpSpPr>
          <p:grpSpPr>
            <a:xfrm>
              <a:off x="5827498" y="4147063"/>
              <a:ext cx="2250440" cy="1693087"/>
              <a:chOff x="7427487" y="4096676"/>
              <a:chExt cx="2250440" cy="1693087"/>
            </a:xfrm>
          </p:grpSpPr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42675FCD-DCBD-406D-A8F7-4FB9E63CFF98}"/>
                  </a:ext>
                </a:extLst>
              </p:cNvPr>
              <p:cNvSpPr/>
              <p:nvPr/>
            </p:nvSpPr>
            <p:spPr>
              <a:xfrm>
                <a:off x="7427487" y="4096676"/>
                <a:ext cx="2250440" cy="1693087"/>
              </a:xfrm>
              <a:prstGeom prst="roundRect">
                <a:avLst>
                  <a:gd name="adj" fmla="val 2847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Raspberry Pi</a:t>
                </a:r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</p:txBody>
          </p:sp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C3A2A0B7-3F3B-4F99-B33F-F898FCC34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8312" y="4578027"/>
                <a:ext cx="806261" cy="1018577"/>
              </a:xfrm>
              <a:prstGeom prst="rect">
                <a:avLst/>
              </a:prstGeom>
            </p:spPr>
          </p:pic>
        </p:grp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A572279E-BD32-4E3C-AFD2-DAF652F0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566" y="4705783"/>
              <a:ext cx="932471" cy="1023274"/>
            </a:xfrm>
            <a:prstGeom prst="rect">
              <a:avLst/>
            </a:prstGeom>
          </p:spPr>
        </p:pic>
      </p:grp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46378871-A619-4065-BD07-597842079F03}"/>
              </a:ext>
            </a:extLst>
          </p:cNvPr>
          <p:cNvSpPr/>
          <p:nvPr/>
        </p:nvSpPr>
        <p:spPr>
          <a:xfrm>
            <a:off x="8346304" y="5076947"/>
            <a:ext cx="563206" cy="2789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A0512FF8-8633-40DB-B83D-2717A7336C9A}"/>
              </a:ext>
            </a:extLst>
          </p:cNvPr>
          <p:cNvGrpSpPr/>
          <p:nvPr/>
        </p:nvGrpSpPr>
        <p:grpSpPr>
          <a:xfrm>
            <a:off x="9053482" y="4179045"/>
            <a:ext cx="1836001" cy="1836001"/>
            <a:chOff x="9366987" y="4151324"/>
            <a:chExt cx="1836000" cy="1836000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AB68CCB8-E2E9-4DD6-8700-86730EFD12B4}"/>
                </a:ext>
              </a:extLst>
            </p:cNvPr>
            <p:cNvGrpSpPr/>
            <p:nvPr/>
          </p:nvGrpSpPr>
          <p:grpSpPr>
            <a:xfrm>
              <a:off x="9366987" y="4151324"/>
              <a:ext cx="1836000" cy="1836000"/>
              <a:chOff x="533479" y="2790719"/>
              <a:chExt cx="1836000" cy="1836000"/>
            </a:xfrm>
          </p:grpSpPr>
          <p:sp>
            <p:nvSpPr>
              <p:cNvPr id="46" name="Rechteck: abgerundete Ecken 45">
                <a:extLst>
                  <a:ext uri="{FF2B5EF4-FFF2-40B4-BE49-F238E27FC236}">
                    <a16:creationId xmlns:a16="http://schemas.microsoft.com/office/drawing/2014/main" id="{C7C1A7CE-22D1-4A3F-94FB-4A670D6EACD5}"/>
                  </a:ext>
                </a:extLst>
              </p:cNvPr>
              <p:cNvSpPr/>
              <p:nvPr/>
            </p:nvSpPr>
            <p:spPr>
              <a:xfrm>
                <a:off x="533479" y="2790719"/>
                <a:ext cx="1836000" cy="1836000"/>
              </a:xfrm>
              <a:prstGeom prst="roundRect">
                <a:avLst>
                  <a:gd name="adj" fmla="val 4616"/>
                </a:avLst>
              </a:prstGeom>
              <a:solidFill>
                <a:srgbClr val="F1F79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7580A1FA-A505-451E-B2B8-B22C52B6FE59}"/>
                  </a:ext>
                </a:extLst>
              </p:cNvPr>
              <p:cNvSpPr/>
              <p:nvPr/>
            </p:nvSpPr>
            <p:spPr>
              <a:xfrm rot="2723690">
                <a:off x="2109946" y="2918506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E5A3C203-E2D3-4F03-A468-828F5F9DCA4D}"/>
                  </a:ext>
                </a:extLst>
              </p:cNvPr>
              <p:cNvSpPr/>
              <p:nvPr/>
            </p:nvSpPr>
            <p:spPr>
              <a:xfrm rot="2723690">
                <a:off x="677987" y="4302805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8B0570C1-4E0F-491F-86F4-B0CCA99D72A2}"/>
                  </a:ext>
                </a:extLst>
              </p:cNvPr>
              <p:cNvSpPr/>
              <p:nvPr/>
            </p:nvSpPr>
            <p:spPr>
              <a:xfrm rot="-2700000">
                <a:off x="677742" y="2918257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108B01A0-F1D0-4768-BDD3-B0166C6F2CA5}"/>
                  </a:ext>
                </a:extLst>
              </p:cNvPr>
              <p:cNvSpPr/>
              <p:nvPr/>
            </p:nvSpPr>
            <p:spPr>
              <a:xfrm rot="-2700000">
                <a:off x="2109701" y="4301615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8A719A69-4147-47D1-8CD3-2C645C8859CB}"/>
                  </a:ext>
                </a:extLst>
              </p:cNvPr>
              <p:cNvSpPr/>
              <p:nvPr/>
            </p:nvSpPr>
            <p:spPr>
              <a:xfrm rot="5400000">
                <a:off x="2104871" y="3611382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72D4A58-6737-498D-854D-C2F9BA85C25F}"/>
                  </a:ext>
                </a:extLst>
              </p:cNvPr>
              <p:cNvSpPr/>
              <p:nvPr/>
            </p:nvSpPr>
            <p:spPr>
              <a:xfrm rot="5400000">
                <a:off x="682572" y="3610656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52E8A42A-A09F-4CD1-8354-A0F51E328A0E}"/>
                  </a:ext>
                </a:extLst>
              </p:cNvPr>
              <p:cNvSpPr/>
              <p:nvPr/>
            </p:nvSpPr>
            <p:spPr>
              <a:xfrm>
                <a:off x="1404029" y="2913426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189C427F-8F71-4CE2-81E4-260863758C27}"/>
                  </a:ext>
                </a:extLst>
              </p:cNvPr>
              <p:cNvSpPr/>
              <p:nvPr/>
            </p:nvSpPr>
            <p:spPr>
              <a:xfrm>
                <a:off x="1404029" y="4296784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3CB80846-23BC-4869-9F08-807A729BA9E0}"/>
                </a:ext>
              </a:extLst>
            </p:cNvPr>
            <p:cNvGrpSpPr/>
            <p:nvPr/>
          </p:nvGrpSpPr>
          <p:grpSpPr>
            <a:xfrm>
              <a:off x="9625133" y="4455938"/>
              <a:ext cx="771704" cy="771704"/>
              <a:chOff x="9625133" y="4455938"/>
              <a:chExt cx="771704" cy="771704"/>
            </a:xfrm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A94E7FE6-6634-4201-A953-F83D10A0DF8B}"/>
                  </a:ext>
                </a:extLst>
              </p:cNvPr>
              <p:cNvSpPr/>
              <p:nvPr/>
            </p:nvSpPr>
            <p:spPr>
              <a:xfrm>
                <a:off x="9625133" y="4455938"/>
                <a:ext cx="771704" cy="771704"/>
              </a:xfrm>
              <a:prstGeom prst="ellipse">
                <a:avLst/>
              </a:prstGeom>
              <a:solidFill>
                <a:srgbClr val="FFDF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AEBC496C-03F2-436F-871F-7D36B3A5ABFB}"/>
                  </a:ext>
                </a:extLst>
              </p:cNvPr>
              <p:cNvSpPr/>
              <p:nvPr/>
            </p:nvSpPr>
            <p:spPr>
              <a:xfrm>
                <a:off x="9695072" y="4523450"/>
                <a:ext cx="637534" cy="6375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3DB3FA27-D73D-4269-BDA9-A3E0A9D034F8}"/>
                  </a:ext>
                </a:extLst>
              </p:cNvPr>
              <p:cNvSpPr/>
              <p:nvPr/>
            </p:nvSpPr>
            <p:spPr>
              <a:xfrm>
                <a:off x="9775631" y="4608509"/>
                <a:ext cx="467417" cy="467417"/>
              </a:xfrm>
              <a:prstGeom prst="ellipse">
                <a:avLst/>
              </a:prstGeom>
              <a:solidFill>
                <a:srgbClr val="C98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CF74085D-CA8B-43C9-9452-FD63E46F40DA}"/>
                  </a:ext>
                </a:extLst>
              </p:cNvPr>
              <p:cNvSpPr/>
              <p:nvPr/>
            </p:nvSpPr>
            <p:spPr>
              <a:xfrm>
                <a:off x="9855654" y="4694035"/>
                <a:ext cx="307370" cy="307370"/>
              </a:xfrm>
              <a:prstGeom prst="ellipse">
                <a:avLst/>
              </a:prstGeom>
              <a:solidFill>
                <a:srgbClr val="CA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77C7302-D693-49F2-ABE5-4090FBE445FF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9655513" y="4130227"/>
            <a:ext cx="688412" cy="7743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515E791B-270E-4EA4-896E-FDE6F5784C9E}"/>
              </a:ext>
            </a:extLst>
          </p:cNvPr>
          <p:cNvSpPr txBox="1"/>
          <p:nvPr/>
        </p:nvSpPr>
        <p:spPr>
          <a:xfrm>
            <a:off x="9517416" y="3289997"/>
            <a:ext cx="165301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Visualisierung</a:t>
            </a:r>
            <a:br>
              <a:rPr lang="de-DE" dirty="0"/>
            </a:br>
            <a:r>
              <a:rPr lang="de-DE" dirty="0"/>
              <a:t>prognostizierte</a:t>
            </a:r>
            <a:br>
              <a:rPr lang="de-DE" dirty="0"/>
            </a:br>
            <a:r>
              <a:rPr lang="de-DE" dirty="0"/>
              <a:t>Lasteinleitung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A95F937C-AACD-4F9F-971F-50E1E5E5CE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2778"/>
          <a:stretch/>
        </p:blipFill>
        <p:spPr>
          <a:xfrm>
            <a:off x="1026582" y="1307677"/>
            <a:ext cx="4167536" cy="4628959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C5C1015E-4AEA-4989-BB19-713F45E404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t="10556" r="11433"/>
          <a:stretch/>
        </p:blipFill>
        <p:spPr>
          <a:xfrm>
            <a:off x="-5026815" y="1031598"/>
            <a:ext cx="2069526" cy="1961915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839660474"/>
      </p:ext>
    </p:extLst>
  </p:cSld>
  <p:clrMapOvr>
    <a:masterClrMapping/>
  </p:clrMapOvr>
</p:sld>
</file>

<file path=ppt/theme/theme1.xml><?xml version="1.0" encoding="utf-8"?>
<a:theme xmlns:a="http://schemas.openxmlformats.org/drawingml/2006/main" name="TUD_Praesentationsvorlagen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1276</Words>
  <Application>Microsoft Office PowerPoint</Application>
  <PresentationFormat>Breitbild</PresentationFormat>
  <Paragraphs>358</Paragraphs>
  <Slides>12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Wingdings</vt:lpstr>
      <vt:lpstr>Arial</vt:lpstr>
      <vt:lpstr>Open Sans</vt:lpstr>
      <vt:lpstr>Calibri</vt:lpstr>
      <vt:lpstr>Verdana</vt:lpstr>
      <vt:lpstr>Symbol</vt:lpstr>
      <vt:lpstr>TUD_Praesentationsvorlagen16zu9</vt:lpstr>
      <vt:lpstr>Entwicklung eines fasersensorbasierten ganzheitlichen echtzeitfähigen Textil-Membran-Monitoring-Systems</vt:lpstr>
      <vt:lpstr>PowerPoint-Präsentation</vt:lpstr>
      <vt:lpstr>PowerPoint-Präsentation</vt:lpstr>
      <vt:lpstr>Projektziel Konzept und Lösungsweg</vt:lpstr>
      <vt:lpstr>Aktueller Projektstand Funktionsdemonstrator</vt:lpstr>
      <vt:lpstr>Aktueller Projektstand AP3: Entwicklung fadenförmiger Sensoren</vt:lpstr>
      <vt:lpstr>Aktueller Projektstand Entwicklung echtzeitfähiger Algorithmen</vt:lpstr>
      <vt:lpstr>Aktueller Projektstand Entwicklung echtzeitfähiger Algorithmen</vt:lpstr>
      <vt:lpstr>Aktueller Projektstand Funktionsdemonstrator</vt:lpstr>
      <vt:lpstr>Vielen Dank für Ihre Aufmerksamkeit!</vt:lpstr>
      <vt:lpstr>PowerPoint-Präsentation</vt:lpstr>
      <vt:lpstr>PowerPoint-Präsentation</vt:lpstr>
    </vt:vector>
  </TitlesOfParts>
  <Company>TUD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Annett Dörfel</dc:creator>
  <cp:lastModifiedBy>Florian Schmidt</cp:lastModifiedBy>
  <cp:revision>220</cp:revision>
  <dcterms:created xsi:type="dcterms:W3CDTF">2019-02-12T14:41:01Z</dcterms:created>
  <dcterms:modified xsi:type="dcterms:W3CDTF">2024-11-11T15:41:54Z</dcterms:modified>
</cp:coreProperties>
</file>